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7" r:id="rId2"/>
    <p:sldId id="262" r:id="rId3"/>
    <p:sldId id="282" r:id="rId4"/>
    <p:sldId id="273" r:id="rId5"/>
    <p:sldId id="274" r:id="rId6"/>
    <p:sldId id="352" r:id="rId7"/>
    <p:sldId id="384" r:id="rId8"/>
    <p:sldId id="374" r:id="rId9"/>
    <p:sldId id="375" r:id="rId10"/>
    <p:sldId id="353" r:id="rId11"/>
    <p:sldId id="350" r:id="rId12"/>
    <p:sldId id="351" r:id="rId13"/>
    <p:sldId id="354" r:id="rId14"/>
    <p:sldId id="288" r:id="rId15"/>
    <p:sldId id="313" r:id="rId16"/>
    <p:sldId id="314" r:id="rId17"/>
    <p:sldId id="291" r:id="rId18"/>
    <p:sldId id="292" r:id="rId19"/>
    <p:sldId id="376" r:id="rId20"/>
    <p:sldId id="385" r:id="rId21"/>
    <p:sldId id="355" r:id="rId22"/>
    <p:sldId id="304" r:id="rId23"/>
    <p:sldId id="357" r:id="rId24"/>
    <p:sldId id="321" r:id="rId25"/>
    <p:sldId id="322" r:id="rId26"/>
    <p:sldId id="363" r:id="rId27"/>
    <p:sldId id="324" r:id="rId28"/>
    <p:sldId id="325" r:id="rId29"/>
    <p:sldId id="326" r:id="rId30"/>
    <p:sldId id="327" r:id="rId31"/>
    <p:sldId id="328" r:id="rId32"/>
    <p:sldId id="367" r:id="rId33"/>
    <p:sldId id="368" r:id="rId34"/>
    <p:sldId id="356" r:id="rId35"/>
    <p:sldId id="359" r:id="rId36"/>
    <p:sldId id="336" r:id="rId37"/>
    <p:sldId id="360" r:id="rId38"/>
    <p:sldId id="361" r:id="rId39"/>
    <p:sldId id="323" r:id="rId40"/>
    <p:sldId id="339" r:id="rId41"/>
    <p:sldId id="364" r:id="rId42"/>
    <p:sldId id="338" r:id="rId43"/>
    <p:sldId id="340" r:id="rId44"/>
    <p:sldId id="341" r:id="rId45"/>
    <p:sldId id="329" r:id="rId46"/>
    <p:sldId id="366" r:id="rId47"/>
    <p:sldId id="342" r:id="rId48"/>
    <p:sldId id="343" r:id="rId49"/>
    <p:sldId id="362" r:id="rId50"/>
    <p:sldId id="330" r:id="rId51"/>
    <p:sldId id="331" r:id="rId52"/>
    <p:sldId id="332" r:id="rId53"/>
    <p:sldId id="333" r:id="rId54"/>
    <p:sldId id="334" r:id="rId55"/>
    <p:sldId id="335" r:id="rId56"/>
    <p:sldId id="344" r:id="rId57"/>
    <p:sldId id="369" r:id="rId58"/>
    <p:sldId id="348" r:id="rId59"/>
    <p:sldId id="349" r:id="rId60"/>
    <p:sldId id="370" r:id="rId61"/>
    <p:sldId id="317" r:id="rId62"/>
    <p:sldId id="345" r:id="rId63"/>
    <p:sldId id="371" r:id="rId64"/>
    <p:sldId id="316" r:id="rId65"/>
    <p:sldId id="311" r:id="rId66"/>
    <p:sldId id="297" r:id="rId67"/>
    <p:sldId id="379" r:id="rId68"/>
    <p:sldId id="380" r:id="rId69"/>
    <p:sldId id="377" r:id="rId70"/>
    <p:sldId id="381" r:id="rId71"/>
    <p:sldId id="382" r:id="rId72"/>
    <p:sldId id="383" r:id="rId73"/>
    <p:sldId id="372" r:id="rId74"/>
    <p:sldId id="386" r:id="rId75"/>
    <p:sldId id="272" r:id="rId76"/>
  </p:sldIdLst>
  <p:sldSz cx="14630400" cy="8229600"/>
  <p:notesSz cx="6858000" cy="9144000"/>
  <p:defaultText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RD, KYRA A" initials="LK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8" autoAdjust="0"/>
    <p:restoredTop sz="96144" autoAdjust="0"/>
  </p:normalViewPr>
  <p:slideViewPr>
    <p:cSldViewPr snapToGrid="0" snapToObjects="1" showGuides="1">
      <p:cViewPr varScale="1">
        <p:scale>
          <a:sx n="77" d="100"/>
          <a:sy n="77" d="100"/>
        </p:scale>
        <p:origin x="132" y="186"/>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8/20/2024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3669" rtl="0" eaLnBrk="1" latinLnBrk="0" hangingPunct="1">
      <a:defRPr sz="1100" kern="1200">
        <a:solidFill>
          <a:schemeClr val="tx1"/>
        </a:solidFill>
        <a:latin typeface="+mn-lt"/>
        <a:ea typeface="+mn-ea"/>
        <a:cs typeface="+mn-cs"/>
      </a:defRPr>
    </a:lvl1pPr>
    <a:lvl2pPr marL="456834" algn="l" defTabSz="913669" rtl="0" eaLnBrk="1" latinLnBrk="0" hangingPunct="1">
      <a:defRPr sz="1100" kern="1200">
        <a:solidFill>
          <a:schemeClr val="tx1"/>
        </a:solidFill>
        <a:latin typeface="+mn-lt"/>
        <a:ea typeface="+mn-ea"/>
        <a:cs typeface="+mn-cs"/>
      </a:defRPr>
    </a:lvl2pPr>
    <a:lvl3pPr marL="913669" algn="l" defTabSz="913669" rtl="0" eaLnBrk="1" latinLnBrk="0" hangingPunct="1">
      <a:defRPr sz="1100" kern="1200">
        <a:solidFill>
          <a:schemeClr val="tx1"/>
        </a:solidFill>
        <a:latin typeface="+mn-lt"/>
        <a:ea typeface="+mn-ea"/>
        <a:cs typeface="+mn-cs"/>
      </a:defRPr>
    </a:lvl3pPr>
    <a:lvl4pPr marL="1370503" algn="l" defTabSz="913669" rtl="0" eaLnBrk="1" latinLnBrk="0" hangingPunct="1">
      <a:defRPr sz="1100" kern="1200">
        <a:solidFill>
          <a:schemeClr val="tx1"/>
        </a:solidFill>
        <a:latin typeface="+mn-lt"/>
        <a:ea typeface="+mn-ea"/>
        <a:cs typeface="+mn-cs"/>
      </a:defRPr>
    </a:lvl4pPr>
    <a:lvl5pPr marL="1827337" algn="l" defTabSz="913669" rtl="0" eaLnBrk="1" latinLnBrk="0" hangingPunct="1">
      <a:defRPr sz="1100" kern="1200">
        <a:solidFill>
          <a:schemeClr val="tx1"/>
        </a:solidFill>
        <a:latin typeface="+mn-lt"/>
        <a:ea typeface="+mn-ea"/>
        <a:cs typeface="+mn-cs"/>
      </a:defRPr>
    </a:lvl5pPr>
    <a:lvl6pPr marL="2284172" algn="l" defTabSz="913669" rtl="0" eaLnBrk="1" latinLnBrk="0" hangingPunct="1">
      <a:defRPr sz="1100" kern="1200">
        <a:solidFill>
          <a:schemeClr val="tx1"/>
        </a:solidFill>
        <a:latin typeface="+mn-lt"/>
        <a:ea typeface="+mn-ea"/>
        <a:cs typeface="+mn-cs"/>
      </a:defRPr>
    </a:lvl6pPr>
    <a:lvl7pPr marL="2741006" algn="l" defTabSz="913669" rtl="0" eaLnBrk="1" latinLnBrk="0" hangingPunct="1">
      <a:defRPr sz="1100" kern="1200">
        <a:solidFill>
          <a:schemeClr val="tx1"/>
        </a:solidFill>
        <a:latin typeface="+mn-lt"/>
        <a:ea typeface="+mn-ea"/>
        <a:cs typeface="+mn-cs"/>
      </a:defRPr>
    </a:lvl7pPr>
    <a:lvl8pPr marL="3197840" algn="l" defTabSz="913669" rtl="0" eaLnBrk="1" latinLnBrk="0" hangingPunct="1">
      <a:defRPr sz="1100" kern="1200">
        <a:solidFill>
          <a:schemeClr val="tx1"/>
        </a:solidFill>
        <a:latin typeface="+mn-lt"/>
        <a:ea typeface="+mn-ea"/>
        <a:cs typeface="+mn-cs"/>
      </a:defRPr>
    </a:lvl8pPr>
    <a:lvl9pPr marL="3654674" algn="l" defTabSz="91366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to get to Provider Search Function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a:t>
            </a:fld>
            <a:endParaRPr lang="en-US" dirty="0"/>
          </a:p>
        </p:txBody>
      </p:sp>
    </p:spTree>
    <p:extLst>
      <p:ext uri="{BB962C8B-B14F-4D97-AF65-F5344CB8AC3E}">
        <p14:creationId xmlns:p14="http://schemas.microsoft.com/office/powerpoint/2010/main" val="154119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269375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264879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28</a:t>
            </a:fld>
            <a:endParaRPr lang="en-US" dirty="0"/>
          </a:p>
        </p:txBody>
      </p:sp>
    </p:spTree>
    <p:extLst>
      <p:ext uri="{BB962C8B-B14F-4D97-AF65-F5344CB8AC3E}">
        <p14:creationId xmlns:p14="http://schemas.microsoft.com/office/powerpoint/2010/main" val="345132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Mention</a:t>
            </a:r>
            <a:r>
              <a:rPr lang="en-US" baseline="0" dirty="0"/>
              <a:t> certification website for providers to get effective dates for providers only to obtain.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1470702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a:t>
            </a:r>
            <a:r>
              <a:rPr lang="en-US" baseline="0" dirty="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2820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331800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103918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a:t>
            </a:r>
            <a:r>
              <a:rPr lang="en-US" baseline="0" dirty="0"/>
              <a:t> you are using a federal tax ID we expect a Type 2 NPI.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42</a:t>
            </a:fld>
            <a:endParaRPr lang="en-US" dirty="0"/>
          </a:p>
        </p:txBody>
      </p:sp>
    </p:spTree>
    <p:extLst>
      <p:ext uri="{BB962C8B-B14F-4D97-AF65-F5344CB8AC3E}">
        <p14:creationId xmlns:p14="http://schemas.microsoft.com/office/powerpoint/2010/main" val="357867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a:t>
            </a:r>
            <a:r>
              <a:rPr lang="en-US" baseline="0" dirty="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45</a:t>
            </a:fld>
            <a:endParaRPr lang="en-US" dirty="0"/>
          </a:p>
        </p:txBody>
      </p:sp>
    </p:spTree>
    <p:extLst>
      <p:ext uri="{BB962C8B-B14F-4D97-AF65-F5344CB8AC3E}">
        <p14:creationId xmlns:p14="http://schemas.microsoft.com/office/powerpoint/2010/main" val="3666767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48</a:t>
            </a:fld>
            <a:endParaRPr lang="en-US" dirty="0"/>
          </a:p>
        </p:txBody>
      </p:sp>
    </p:spTree>
    <p:extLst>
      <p:ext uri="{BB962C8B-B14F-4D97-AF65-F5344CB8AC3E}">
        <p14:creationId xmlns:p14="http://schemas.microsoft.com/office/powerpoint/2010/main" val="429219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a:t>
            </a:r>
            <a:r>
              <a:rPr lang="en-US" baseline="0" dirty="0"/>
              <a:t> you are filling out this application on behalf of a provider, the provider MUST read and agree to these terms.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52</a:t>
            </a:fld>
            <a:endParaRPr lang="en-US" dirty="0"/>
          </a:p>
        </p:txBody>
      </p:sp>
    </p:spTree>
    <p:extLst>
      <p:ext uri="{BB962C8B-B14F-4D97-AF65-F5344CB8AC3E}">
        <p14:creationId xmlns:p14="http://schemas.microsoft.com/office/powerpoint/2010/main" val="189385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56</a:t>
            </a:fld>
            <a:endParaRPr lang="en-US" dirty="0"/>
          </a:p>
        </p:txBody>
      </p:sp>
    </p:spTree>
    <p:extLst>
      <p:ext uri="{BB962C8B-B14F-4D97-AF65-F5344CB8AC3E}">
        <p14:creationId xmlns:p14="http://schemas.microsoft.com/office/powerpoint/2010/main" val="3038014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Disclosure</a:t>
            </a:r>
            <a:r>
              <a:rPr lang="en-US" sz="1200" baseline="0" dirty="0"/>
              <a:t> notice – a pending application does not guarantee activation. </a:t>
            </a:r>
            <a:endParaRPr lang="en-US" sz="1050" b="1" dirty="0"/>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58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62</a:t>
            </a:fld>
            <a:endParaRPr lang="en-US" dirty="0"/>
          </a:p>
        </p:txBody>
      </p:sp>
    </p:spTree>
    <p:extLst>
      <p:ext uri="{BB962C8B-B14F-4D97-AF65-F5344CB8AC3E}">
        <p14:creationId xmlns:p14="http://schemas.microsoft.com/office/powerpoint/2010/main" val="4293024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63</a:t>
            </a:fld>
            <a:endParaRPr lang="en-US" dirty="0"/>
          </a:p>
        </p:txBody>
      </p:sp>
    </p:spTree>
    <p:extLst>
      <p:ext uri="{BB962C8B-B14F-4D97-AF65-F5344CB8AC3E}">
        <p14:creationId xmlns:p14="http://schemas.microsoft.com/office/powerpoint/2010/main" val="50400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dirty="0">
                <a:solidFill>
                  <a:srgbClr val="FF0000"/>
                </a:solidFill>
              </a:rPr>
              <a:t>Please respond promptly.</a:t>
            </a:r>
            <a:r>
              <a:rPr lang="en-US" b="0" i="1" baseline="0" dirty="0">
                <a:solidFill>
                  <a:srgbClr val="FF0000"/>
                </a:solidFill>
              </a:rPr>
              <a:t>  </a:t>
            </a:r>
            <a:r>
              <a:rPr lang="en-US" b="0" i="1" dirty="0">
                <a:solidFill>
                  <a:srgbClr val="FF0000"/>
                </a:solidFill>
              </a:rPr>
              <a:t>If</a:t>
            </a:r>
            <a:r>
              <a:rPr lang="en-US" b="0" i="1" baseline="0" dirty="0">
                <a:solidFill>
                  <a:srgbClr val="FF0000"/>
                </a:solidFill>
              </a:rPr>
              <a:t> at all possible, reply to the 1</a:t>
            </a:r>
            <a:r>
              <a:rPr lang="en-US" b="0" i="1" baseline="30000" dirty="0">
                <a:solidFill>
                  <a:srgbClr val="FF0000"/>
                </a:solidFill>
              </a:rPr>
              <a:t>st</a:t>
            </a:r>
            <a:r>
              <a:rPr lang="en-US" b="0" i="1" baseline="0" dirty="0">
                <a:solidFill>
                  <a:srgbClr val="FF0000"/>
                </a:solidFill>
              </a:rPr>
              <a:t> or 2</a:t>
            </a:r>
            <a:r>
              <a:rPr lang="en-US" b="0" i="1" baseline="30000" dirty="0">
                <a:solidFill>
                  <a:srgbClr val="FF0000"/>
                </a:solidFill>
              </a:rPr>
              <a:t>nd</a:t>
            </a:r>
            <a:r>
              <a:rPr lang="en-US" b="0" i="1" baseline="0" dirty="0">
                <a:solidFill>
                  <a:srgbClr val="FF0000"/>
                </a:solidFill>
              </a:rPr>
              <a:t> notice to allow enough time for processing the request prior to your re-verification period expiring.  Consider the 3</a:t>
            </a:r>
            <a:r>
              <a:rPr lang="en-US" b="0" i="1" baseline="30000" dirty="0">
                <a:solidFill>
                  <a:srgbClr val="FF0000"/>
                </a:solidFill>
              </a:rPr>
              <a:t>rd</a:t>
            </a:r>
            <a:r>
              <a:rPr lang="en-US" b="0" i="1" baseline="0" dirty="0">
                <a:solidFill>
                  <a:srgbClr val="FF0000"/>
                </a:solidFill>
              </a:rPr>
              <a:t> – 5</a:t>
            </a:r>
            <a:r>
              <a:rPr lang="en-US" b="0" i="1" baseline="30000" dirty="0">
                <a:solidFill>
                  <a:srgbClr val="FF0000"/>
                </a:solidFill>
              </a:rPr>
              <a:t>th</a:t>
            </a:r>
            <a:r>
              <a:rPr lang="en-US" b="0" i="1" baseline="0" dirty="0">
                <a:solidFill>
                  <a:srgbClr val="FF0000"/>
                </a:solidFill>
              </a:rPr>
              <a:t> notices as final warnings. The processing times for </a:t>
            </a:r>
            <a:r>
              <a:rPr lang="en-US" sz="1800" i="1" dirty="0"/>
              <a:t>TADs is 5 business days. </a:t>
            </a:r>
            <a:endParaRPr lang="en-US" b="0" i="1" baseline="0" dirty="0">
              <a:solidFill>
                <a:srgbClr val="FF0000"/>
              </a:solidFill>
            </a:endParaRPr>
          </a:p>
          <a:p>
            <a:endParaRPr lang="en-US" b="0" i="1" baseline="0" dirty="0">
              <a:solidFill>
                <a:srgbClr val="FF0000"/>
              </a:solidFill>
            </a:endParaRPr>
          </a:p>
          <a:p>
            <a:r>
              <a:rPr lang="en-US" b="0" i="1" baseline="0" dirty="0">
                <a:solidFill>
                  <a:srgbClr val="FF0000"/>
                </a:solidFill>
              </a:rPr>
              <a:t>After termination for non-response, provider may have to submit a new application. </a:t>
            </a:r>
          </a:p>
          <a:p>
            <a:endParaRPr lang="en-US" b="0" i="1" baseline="0" dirty="0">
              <a:solidFill>
                <a:srgbClr val="FF0000"/>
              </a:solidFill>
            </a:endParaRPr>
          </a:p>
          <a:p>
            <a:r>
              <a:rPr lang="en-US" b="0" i="1" baseline="0" dirty="0">
                <a:solidFill>
                  <a:srgbClr val="FF0000"/>
                </a:solidFill>
              </a:rPr>
              <a:t>If you have any questions or issues please contact the </a:t>
            </a:r>
            <a:r>
              <a:rPr lang="en-US" sz="1200" dirty="0"/>
              <a:t>Conduent Provider Relations Call Center – (800) 299 - 7304 option 6 or (505) 246 - 0710 option 6</a:t>
            </a: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Secure versus Non-Secure functions</a:t>
            </a:r>
          </a:p>
        </p:txBody>
      </p:sp>
      <p:sp>
        <p:nvSpPr>
          <p:cNvPr id="4" name="Slide Number Placeholder 3"/>
          <p:cNvSpPr>
            <a:spLocks noGrp="1"/>
          </p:cNvSpPr>
          <p:nvPr>
            <p:ph type="sldNum" sz="quarter" idx="10"/>
          </p:nvPr>
        </p:nvSpPr>
        <p:spPr/>
        <p:txBody>
          <a:bodyPr/>
          <a:lstStyle/>
          <a:p>
            <a:fld id="{42DE46E6-3AB7-484F-9FBF-FD47303B7739}" type="slidenum">
              <a:rPr lang="en-US" smtClean="0"/>
              <a:t>67</a:t>
            </a:fld>
            <a:endParaRPr lang="en-US" dirty="0"/>
          </a:p>
        </p:txBody>
      </p:sp>
    </p:spTree>
    <p:extLst>
      <p:ext uri="{BB962C8B-B14F-4D97-AF65-F5344CB8AC3E}">
        <p14:creationId xmlns:p14="http://schemas.microsoft.com/office/powerpoint/2010/main" val="3109011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Secure versus Non-Secure functions</a:t>
            </a:r>
          </a:p>
        </p:txBody>
      </p:sp>
      <p:sp>
        <p:nvSpPr>
          <p:cNvPr id="4" name="Slide Number Placeholder 3"/>
          <p:cNvSpPr>
            <a:spLocks noGrp="1"/>
          </p:cNvSpPr>
          <p:nvPr>
            <p:ph type="sldNum" sz="quarter" idx="10"/>
          </p:nvPr>
        </p:nvSpPr>
        <p:spPr/>
        <p:txBody>
          <a:bodyPr/>
          <a:lstStyle/>
          <a:p>
            <a:fld id="{42DE46E6-3AB7-484F-9FBF-FD47303B7739}" type="slidenum">
              <a:rPr lang="en-US" smtClean="0"/>
              <a:t>68</a:t>
            </a:fld>
            <a:endParaRPr lang="en-US" dirty="0"/>
          </a:p>
        </p:txBody>
      </p:sp>
    </p:spTree>
    <p:extLst>
      <p:ext uri="{BB962C8B-B14F-4D97-AF65-F5344CB8AC3E}">
        <p14:creationId xmlns:p14="http://schemas.microsoft.com/office/powerpoint/2010/main" val="3452798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“Provider Update.” </a:t>
            </a:r>
            <a:r>
              <a:rPr lang="en-US" b="1" baseline="0" dirty="0"/>
              <a:t>Location</a:t>
            </a:r>
            <a:r>
              <a:rPr lang="en-US" baseline="0" dirty="0"/>
              <a:t>: PROVIDER (Secure Options) &gt; PROVIDER UPDATE &gt; </a:t>
            </a:r>
            <a:r>
              <a:rPr lang="en-US" u="sng" baseline="0" dirty="0"/>
              <a:t>Provider Update</a:t>
            </a:r>
            <a:endParaRPr lang="en-US" u="sng" dirty="0"/>
          </a:p>
        </p:txBody>
      </p:sp>
      <p:sp>
        <p:nvSpPr>
          <p:cNvPr id="4" name="Slide Number Placeholder 3"/>
          <p:cNvSpPr>
            <a:spLocks noGrp="1"/>
          </p:cNvSpPr>
          <p:nvPr>
            <p:ph type="sldNum" sz="quarter" idx="10"/>
          </p:nvPr>
        </p:nvSpPr>
        <p:spPr/>
        <p:txBody>
          <a:bodyPr/>
          <a:lstStyle/>
          <a:p>
            <a:fld id="{42DE46E6-3AB7-484F-9FBF-FD47303B7739}" type="slidenum">
              <a:rPr lang="en-US" smtClean="0"/>
              <a:t>69</a:t>
            </a:fld>
            <a:endParaRPr lang="en-US" dirty="0"/>
          </a:p>
        </p:txBody>
      </p:sp>
    </p:spTree>
    <p:extLst>
      <p:ext uri="{BB962C8B-B14F-4D97-AF65-F5344CB8AC3E}">
        <p14:creationId xmlns:p14="http://schemas.microsoft.com/office/powerpoint/2010/main" val="4122767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Group</a:t>
            </a:r>
            <a:r>
              <a:rPr lang="en-US" baseline="0" dirty="0"/>
              <a:t> NPIs – Select the provider number (in which is to be updated) from the drop down option. </a:t>
            </a:r>
          </a:p>
          <a:p>
            <a:r>
              <a:rPr lang="en-US" baseline="0" dirty="0"/>
              <a:t>Individual NPI – After selecting “Provider Update” from the left window pane; NO option for a drop down selection. It will take you straight to the category section. Examples can be seen in the “</a:t>
            </a:r>
            <a:r>
              <a:rPr lang="en-US" dirty="0">
                <a:latin typeface="Arial" panose="020B0604020202020204" pitchFamily="34" charset="0"/>
                <a:cs typeface="Arial" panose="020B0604020202020204" pitchFamily="34" charset="0"/>
              </a:rPr>
              <a:t>Billing and Unrestricted Providers” and “Rendering Providers” sections of this PPT</a:t>
            </a:r>
            <a:r>
              <a:rPr lang="en-US" baseline="0"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70</a:t>
            </a:fld>
            <a:endParaRPr lang="en-US" dirty="0"/>
          </a:p>
        </p:txBody>
      </p:sp>
    </p:spTree>
    <p:extLst>
      <p:ext uri="{BB962C8B-B14F-4D97-AF65-F5344CB8AC3E}">
        <p14:creationId xmlns:p14="http://schemas.microsoft.com/office/powerpoint/2010/main" val="929129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screen will be shown after clicking the Provider Update</a:t>
            </a:r>
            <a:r>
              <a:rPr lang="en-US" baseline="0" dirty="0"/>
              <a:t> option if the update requirements are not met. Requirement are presented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The</a:t>
            </a:r>
            <a:r>
              <a:rPr kumimoji="0" lang="en-US" sz="1200" b="0" i="0" u="none" strike="noStrike" kern="0" cap="none" spc="0" normalizeH="0" noProof="0" dirty="0">
                <a:ln>
                  <a:noFill/>
                </a:ln>
                <a:solidFill>
                  <a:srgbClr val="000000"/>
                </a:solidFill>
                <a:effectLst/>
                <a:uLnTx/>
                <a:uFillTx/>
              </a:rPr>
              <a:t> Provider must be in an Active (60) or a</a:t>
            </a:r>
            <a:r>
              <a:rPr kumimoji="0" lang="en-US" sz="1200" b="0" i="0" u="none" strike="noStrike" kern="0" cap="none" spc="0" normalizeH="0" baseline="0" noProof="0" dirty="0">
                <a:ln>
                  <a:noFill/>
                </a:ln>
                <a:solidFill>
                  <a:srgbClr val="000000"/>
                </a:solidFill>
                <a:effectLst/>
                <a:uLnTx/>
                <a:uFillTx/>
              </a:rPr>
              <a:t> recently </a:t>
            </a:r>
            <a:r>
              <a:rPr kumimoji="0" lang="en-US" sz="1200" b="0" i="0" u="none" strike="noStrike" kern="0" cap="none" spc="0" normalizeH="0" noProof="0" dirty="0">
                <a:ln>
                  <a:noFill/>
                </a:ln>
                <a:solidFill>
                  <a:srgbClr val="000000"/>
                </a:solidFill>
                <a:effectLst/>
                <a:uLnTx/>
                <a:uFillTx/>
              </a:rPr>
              <a:t>Expired License (04) status</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noProof="0" dirty="0">
                <a:ln>
                  <a:noFill/>
                </a:ln>
                <a:solidFill>
                  <a:srgbClr val="000000"/>
                </a:solidFill>
                <a:effectLst/>
                <a:uLnTx/>
                <a:uFillTx/>
              </a:rPr>
              <a:t> The billing code for the providers file must also be identified as either Billing, Unrestricted, Service or Crossover Only. </a:t>
            </a:r>
            <a:endParaRPr kumimoji="0" lang="en-US" sz="1200" b="0" i="0" u="none" strike="noStrike" kern="0" cap="none" spc="0" normalizeH="0" baseline="0" noProof="0" dirty="0">
              <a:ln>
                <a:noFill/>
              </a:ln>
              <a:solidFill>
                <a:srgbClr val="000000"/>
              </a:solidFill>
              <a:effectLst/>
              <a:uLnTx/>
              <a:uFillTx/>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71</a:t>
            </a:fld>
            <a:endParaRPr lang="en-US" dirty="0"/>
          </a:p>
        </p:txBody>
      </p:sp>
    </p:spTree>
    <p:extLst>
      <p:ext uri="{BB962C8B-B14F-4D97-AF65-F5344CB8AC3E}">
        <p14:creationId xmlns:p14="http://schemas.microsoft.com/office/powerpoint/2010/main" val="1049888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2DE46E6-3AB7-484F-9FBF-FD47303B7739}" type="slidenum">
              <a:rPr lang="en-US" smtClean="0"/>
              <a:t>72</a:t>
            </a:fld>
            <a:endParaRPr lang="en-US" dirty="0"/>
          </a:p>
        </p:txBody>
      </p:sp>
    </p:spTree>
    <p:extLst>
      <p:ext uri="{BB962C8B-B14F-4D97-AF65-F5344CB8AC3E}">
        <p14:creationId xmlns:p14="http://schemas.microsoft.com/office/powerpoint/2010/main" val="2966808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3669" rtl="0" eaLnBrk="1" fontAlgn="auto" latinLnBrk="0" hangingPunct="1">
              <a:lnSpc>
                <a:spcPct val="100000"/>
              </a:lnSpc>
              <a:spcBef>
                <a:spcPts val="0"/>
              </a:spcBef>
              <a:spcAft>
                <a:spcPts val="0"/>
              </a:spcAft>
              <a:buClrTx/>
              <a:buSzTx/>
              <a:buFontTx/>
              <a:buNone/>
              <a:tabLst/>
              <a:defRPr/>
            </a:pPr>
            <a:r>
              <a:rPr lang="en-US" dirty="0"/>
              <a:t>Speaker Note: </a:t>
            </a:r>
            <a:r>
              <a:rPr lang="en-US" sz="1100" kern="1200" dirty="0">
                <a:solidFill>
                  <a:schemeClr val="tx1"/>
                </a:solidFill>
                <a:effectLst/>
                <a:latin typeface="+mn-lt"/>
                <a:ea typeface="+mn-ea"/>
                <a:cs typeface="+mn-cs"/>
              </a:rPr>
              <a:t>Users can also access Provider Search from the Check Enrollment Status option.</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on Check Enrollment Status</a:t>
            </a:r>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t>Speaker</a:t>
            </a:r>
            <a:r>
              <a:rPr lang="en-US" baseline="0" dirty="0"/>
              <a:t> Notes: </a:t>
            </a:r>
            <a:r>
              <a:rPr lang="en-US" sz="1100" kern="1200" dirty="0">
                <a:solidFill>
                  <a:schemeClr val="tx1"/>
                </a:solidFill>
                <a:effectLst/>
                <a:latin typeface="+mn-lt"/>
                <a:ea typeface="+mn-ea"/>
                <a:cs typeface="+mn-cs"/>
              </a:rPr>
              <a:t>New fields are</a:t>
            </a:r>
          </a:p>
          <a:p>
            <a:pPr lvl="1"/>
            <a:r>
              <a:rPr lang="en-US" sz="1100" kern="1200" dirty="0">
                <a:solidFill>
                  <a:schemeClr val="tx1"/>
                </a:solidFill>
                <a:effectLst/>
                <a:latin typeface="+mn-lt"/>
                <a:ea typeface="+mn-ea"/>
                <a:cs typeface="+mn-cs"/>
              </a:rPr>
              <a:t>Provider ID/Tracking Number</a:t>
            </a:r>
          </a:p>
          <a:p>
            <a:pPr lvl="2"/>
            <a:r>
              <a:rPr lang="en-US" sz="1100" kern="1200" dirty="0">
                <a:solidFill>
                  <a:schemeClr val="tx1"/>
                </a:solidFill>
                <a:effectLst/>
                <a:latin typeface="+mn-lt"/>
                <a:ea typeface="+mn-ea"/>
                <a:cs typeface="+mn-cs"/>
              </a:rPr>
              <a:t>User can enter either a Medicaid Provider ID or a Provider Enrollment Application Tracking Number</a:t>
            </a:r>
          </a:p>
          <a:p>
            <a:pPr lvl="1"/>
            <a:r>
              <a:rPr lang="en-US" sz="1100" kern="1200" dirty="0">
                <a:solidFill>
                  <a:schemeClr val="tx1"/>
                </a:solidFill>
                <a:effectLst/>
                <a:latin typeface="+mn-lt"/>
                <a:ea typeface="+mn-ea"/>
                <a:cs typeface="+mn-cs"/>
              </a:rPr>
              <a:t>Effective Date</a:t>
            </a:r>
          </a:p>
          <a:p>
            <a:pPr lvl="2"/>
            <a:r>
              <a:rPr lang="en-US" sz="1100" kern="1200" dirty="0">
                <a:solidFill>
                  <a:schemeClr val="tx1"/>
                </a:solidFill>
                <a:effectLst/>
                <a:latin typeface="+mn-lt"/>
                <a:ea typeface="+mn-ea"/>
                <a:cs typeface="+mn-cs"/>
              </a:rPr>
              <a:t>User can enter a specific date of service or leave the field blank</a:t>
            </a:r>
          </a:p>
          <a:p>
            <a:pPr lvl="3"/>
            <a:r>
              <a:rPr lang="en-US" sz="1100" kern="1200" dirty="0">
                <a:solidFill>
                  <a:schemeClr val="tx1"/>
                </a:solidFill>
                <a:effectLst/>
                <a:latin typeface="+mn-lt"/>
                <a:ea typeface="+mn-ea"/>
                <a:cs typeface="+mn-cs"/>
              </a:rPr>
              <a:t>If date field is left blank, search will default to “today’s date” or the date the search is launched.</a:t>
            </a:r>
          </a:p>
          <a:p>
            <a:pPr lvl="0"/>
            <a:r>
              <a:rPr lang="en-US" sz="1100" kern="1200" dirty="0">
                <a:solidFill>
                  <a:schemeClr val="tx1"/>
                </a:solidFill>
                <a:effectLst/>
                <a:latin typeface="+mn-lt"/>
                <a:ea typeface="+mn-ea"/>
                <a:cs typeface="+mn-cs"/>
              </a:rPr>
              <a:t>Results changes are:</a:t>
            </a:r>
          </a:p>
          <a:p>
            <a:pPr lvl="1"/>
            <a:r>
              <a:rPr lang="en-US" sz="1100" kern="1200" dirty="0">
                <a:solidFill>
                  <a:schemeClr val="tx1"/>
                </a:solidFill>
                <a:effectLst/>
                <a:latin typeface="+mn-lt"/>
                <a:ea typeface="+mn-ea"/>
                <a:cs typeface="+mn-cs"/>
              </a:rPr>
              <a:t>Enrollment Status results will now include RTP and terminated status codes</a:t>
            </a:r>
          </a:p>
          <a:p>
            <a:pPr lvl="1"/>
            <a:r>
              <a:rPr lang="en-US" sz="1100" kern="1200" dirty="0">
                <a:solidFill>
                  <a:schemeClr val="tx1"/>
                </a:solidFill>
                <a:effectLst/>
                <a:latin typeface="+mn-lt"/>
                <a:ea typeface="+mn-ea"/>
                <a:cs typeface="+mn-cs"/>
              </a:rPr>
              <a:t>Multiple results can appear simultaneously</a:t>
            </a:r>
          </a:p>
          <a:p>
            <a:pPr lvl="1"/>
            <a:r>
              <a:rPr lang="en-US" sz="1100" kern="1200">
                <a:solidFill>
                  <a:schemeClr val="tx1"/>
                </a:solidFill>
                <a:effectLst/>
                <a:latin typeface="+mn-lt"/>
                <a:ea typeface="+mn-ea"/>
                <a:cs typeface="+mn-cs"/>
              </a:rPr>
              <a:t>Provider records without NPI will appear in the results</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dirty="0"/>
          </a:p>
        </p:txBody>
      </p:sp>
    </p:spTree>
    <p:extLst>
      <p:ext uri="{BB962C8B-B14F-4D97-AF65-F5344CB8AC3E}">
        <p14:creationId xmlns:p14="http://schemas.microsoft.com/office/powerpoint/2010/main" val="114678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371" tIns="45681" rIns="91371" bIns="45681" anchor="t">
            <a:noAutofit/>
          </a:bodyPr>
          <a:lstStyle>
            <a:lvl1pPr marL="228417" indent="-22841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24" y="2857500"/>
            <a:ext cx="6946901" cy="1371600"/>
          </a:xfrm>
          <a:prstGeom prst="rect">
            <a:avLst/>
          </a:prstGeom>
        </p:spPr>
        <p:txBody>
          <a:bodyPr lIns="91371" tIns="45681" rIns="91371" bIns="45681"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25" y="4277360"/>
            <a:ext cx="6946901" cy="695960"/>
          </a:xfrm>
          <a:prstGeom prst="rect">
            <a:avLst/>
          </a:prstGeom>
        </p:spPr>
        <p:txBody>
          <a:bodyPr lIns="91371" tIns="45681" rIns="91371" bIns="45681">
            <a:noAutofit/>
          </a:bodyPr>
          <a:lstStyle>
            <a:lvl1pPr marL="0" indent="0" algn="l">
              <a:buNone/>
              <a:defRPr sz="2600">
                <a:solidFill>
                  <a:srgbClr val="FFFFFF"/>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9"/>
            <a:ext cx="12064925" cy="157480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5"/>
            <a:ext cx="3095942" cy="927100"/>
          </a:xfrm>
          <a:prstGeom prst="rect">
            <a:avLst/>
          </a:prstGeom>
        </p:spPr>
        <p:txBody>
          <a:bodyPr lIns="91371" tIns="45681" rIns="91371" bIns="45681">
            <a:noAutofit/>
          </a:bodyPr>
          <a:lstStyle>
            <a:lvl1pPr marL="0" indent="0">
              <a:spcBef>
                <a:spcPts val="0"/>
              </a:spcBef>
              <a:spcAft>
                <a:spcPts val="600"/>
              </a:spcAft>
              <a:buFontTx/>
              <a:buNone/>
              <a:defRPr sz="2100" b="1">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8433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371" tIns="45681" rIns="91371" bIns="45681"/>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3"/>
            <a:ext cx="2626042"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0"/>
            <a:ext cx="12063365" cy="158635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3"/>
            <a:ext cx="6650038" cy="1765300"/>
          </a:xfrm>
          <a:prstGeom prst="rect">
            <a:avLst/>
          </a:prstGeom>
        </p:spPr>
        <p:txBody>
          <a:bodyPr vert="horz" lIns="91371" tIns="45681" rIns="91371" bIns="45681"/>
          <a:lstStyle>
            <a:lvl1pPr marL="177663" indent="-177663">
              <a:tabLst/>
              <a:defRPr sz="2100">
                <a:solidFill>
                  <a:srgbClr val="141313"/>
                </a:solidFill>
              </a:defRPr>
            </a:lvl1pPr>
            <a:lvl2pPr marL="456834" indent="-279175">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5"/>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33"/>
            <a:ext cx="10121901" cy="230754"/>
          </a:xfrm>
          <a:prstGeom prst="rect">
            <a:avLst/>
          </a:prstGeom>
          <a:noFill/>
        </p:spPr>
        <p:txBody>
          <a:bodyPr wrap="square" lIns="91371" tIns="45681" rIns="91371" bIns="45681"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1"/>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371" tIns="45681" rIns="91371" bIns="45681" anchor="t">
            <a:noAutofit/>
          </a:bodyPr>
          <a:lstStyle>
            <a:lvl1pPr marL="228417" indent="-22841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91" y="3581400"/>
            <a:ext cx="5761355"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65" y="5003800"/>
            <a:ext cx="5758181" cy="695960"/>
          </a:xfrm>
          <a:prstGeom prst="rect">
            <a:avLst/>
          </a:prstGeom>
        </p:spPr>
        <p:txBody>
          <a:bodyPr lIns="91371" tIns="45681" rIns="91371" bIns="45681">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209"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FFFFFE"/>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7EC25323-3AEE-4747-88D5-B4A8E754FDFB}" type="datetime4">
              <a:rPr lang="en-US" smtClean="0"/>
              <a:pPr/>
              <a:t>August 20, 2024</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371" tIns="45681" rIns="91371" bIns="45681"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9" name="Freeform 8"/>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371" tIns="45681" rIns="91371" bIns="45681" anchor="t">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9"/>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371" tIns="45681" rIns="91371" bIns="45681"/>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6AC36616-F1EC-9F4F-8152-D70734806A6B}" type="datetime4">
              <a:rPr lang="en-US" smtClean="0"/>
              <a:pPr/>
              <a:t>August 20, 2024</a:t>
            </a:fld>
            <a:endParaRPr lang="en-US" dirty="0"/>
          </a:p>
        </p:txBody>
      </p:sp>
      <p:sp>
        <p:nvSpPr>
          <p:cNvPr id="4" name="Footer Placeholder 3"/>
          <p:cNvSpPr>
            <a:spLocks noGrp="1"/>
          </p:cNvSpPr>
          <p:nvPr>
            <p:ph type="ftr" sz="quarter" idx="11"/>
          </p:nvPr>
        </p:nvSpPr>
        <p:spPr/>
        <p:txBody>
          <a:bodyPr/>
          <a:lstStyle/>
          <a:p>
            <a:r>
              <a:rPr lang="en-US" dirty="0"/>
              <a:t>Conduent internal use only</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45" y="7627624"/>
            <a:ext cx="138519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fld id="{6AC36616-F1EC-9F4F-8152-D70734806A6B}" type="datetime4">
              <a:rPr lang="en-US" smtClean="0"/>
              <a:pPr/>
              <a:t>August 20, 2024</a:t>
            </a:fld>
            <a:endParaRPr lang="en-US" dirty="0"/>
          </a:p>
        </p:txBody>
      </p:sp>
      <p:sp>
        <p:nvSpPr>
          <p:cNvPr id="8" name="Footer Placeholder 4"/>
          <p:cNvSpPr>
            <a:spLocks noGrp="1"/>
          </p:cNvSpPr>
          <p:nvPr>
            <p:ph type="ftr" sz="quarter" idx="3"/>
          </p:nvPr>
        </p:nvSpPr>
        <p:spPr>
          <a:xfrm>
            <a:off x="1862740" y="7627624"/>
            <a:ext cx="751496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r>
              <a:rPr lang="en-US" dirty="0"/>
              <a:t>Conduent internal use only</a:t>
            </a:r>
          </a:p>
        </p:txBody>
      </p:sp>
      <p:sp>
        <p:nvSpPr>
          <p:cNvPr id="9" name="Slide Number Placeholder 5"/>
          <p:cNvSpPr>
            <a:spLocks noGrp="1"/>
          </p:cNvSpPr>
          <p:nvPr>
            <p:ph type="sldNum" sz="quarter" idx="4"/>
          </p:nvPr>
        </p:nvSpPr>
        <p:spPr>
          <a:xfrm>
            <a:off x="10764520" y="7627624"/>
            <a:ext cx="3413760" cy="438150"/>
          </a:xfrm>
          <a:prstGeom prst="rect">
            <a:avLst/>
          </a:prstGeom>
        </p:spPr>
        <p:txBody>
          <a:bodyPr vert="horz" lIns="130515" tIns="65258" rIns="130515" bIns="65258"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4009"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txStyles>
    <p:titleStyle>
      <a:lvl1pPr algn="ctr" defTabSz="652587" rtl="0" eaLnBrk="1" latinLnBrk="0" hangingPunct="1">
        <a:spcBef>
          <a:spcPct val="0"/>
        </a:spcBef>
        <a:buNone/>
        <a:defRPr sz="6300" kern="1200">
          <a:solidFill>
            <a:schemeClr val="tx1"/>
          </a:solidFill>
          <a:latin typeface="+mj-lt"/>
          <a:ea typeface="+mj-ea"/>
          <a:cs typeface="+mj-cs"/>
        </a:defRPr>
      </a:lvl1pPr>
    </p:titleStyle>
    <p:bodyStyle>
      <a:lvl1pPr marL="489444" indent="-489444" algn="l" defTabSz="652587" rtl="0" eaLnBrk="1" latinLnBrk="0" hangingPunct="1">
        <a:spcBef>
          <a:spcPct val="20000"/>
        </a:spcBef>
        <a:buFont typeface="Arial"/>
        <a:buChar char="•"/>
        <a:defRPr sz="4600" kern="1200">
          <a:solidFill>
            <a:schemeClr val="tx1"/>
          </a:solidFill>
          <a:latin typeface="+mn-lt"/>
          <a:ea typeface="+mn-ea"/>
          <a:cs typeface="+mn-cs"/>
        </a:defRPr>
      </a:lvl1pPr>
      <a:lvl2pPr marL="1060458" indent="-407874" algn="l" defTabSz="652587" rtl="0" eaLnBrk="1" latinLnBrk="0" hangingPunct="1">
        <a:spcBef>
          <a:spcPct val="20000"/>
        </a:spcBef>
        <a:buFont typeface="Arial"/>
        <a:buChar char="–"/>
        <a:defRPr sz="4000" kern="1200">
          <a:solidFill>
            <a:schemeClr val="tx1"/>
          </a:solidFill>
          <a:latin typeface="+mn-lt"/>
          <a:ea typeface="+mn-ea"/>
          <a:cs typeface="+mn-cs"/>
        </a:defRPr>
      </a:lvl2pPr>
      <a:lvl3pPr marL="1631473" indent="-326289" algn="l" defTabSz="652587" rtl="0" eaLnBrk="1" latinLnBrk="0" hangingPunct="1">
        <a:spcBef>
          <a:spcPct val="20000"/>
        </a:spcBef>
        <a:buFont typeface="Arial"/>
        <a:buChar char="•"/>
        <a:defRPr sz="3400" kern="1200">
          <a:solidFill>
            <a:schemeClr val="tx1"/>
          </a:solidFill>
          <a:latin typeface="+mn-lt"/>
          <a:ea typeface="+mn-ea"/>
          <a:cs typeface="+mn-cs"/>
        </a:defRPr>
      </a:lvl3pPr>
      <a:lvl4pPr marL="2284057" indent="-326289" algn="l" defTabSz="652587" rtl="0" eaLnBrk="1" latinLnBrk="0" hangingPunct="1">
        <a:spcBef>
          <a:spcPct val="20000"/>
        </a:spcBef>
        <a:buFont typeface="Arial"/>
        <a:buChar char="–"/>
        <a:defRPr sz="2900" kern="1200">
          <a:solidFill>
            <a:schemeClr val="tx1"/>
          </a:solidFill>
          <a:latin typeface="+mn-lt"/>
          <a:ea typeface="+mn-ea"/>
          <a:cs typeface="+mn-cs"/>
        </a:defRPr>
      </a:lvl4pPr>
      <a:lvl5pPr marL="2936645" indent="-326289" algn="l" defTabSz="652587" rtl="0" eaLnBrk="1" latinLnBrk="0" hangingPunct="1">
        <a:spcBef>
          <a:spcPct val="20000"/>
        </a:spcBef>
        <a:buFont typeface="Arial"/>
        <a:buChar char="»"/>
        <a:defRPr sz="2900" kern="1200">
          <a:solidFill>
            <a:schemeClr val="tx1"/>
          </a:solidFill>
          <a:latin typeface="+mn-lt"/>
          <a:ea typeface="+mn-ea"/>
          <a:cs typeface="+mn-cs"/>
        </a:defRPr>
      </a:lvl5pPr>
      <a:lvl6pPr marL="3589226" indent="-326289" algn="l" defTabSz="652587" rtl="0" eaLnBrk="1" latinLnBrk="0" hangingPunct="1">
        <a:spcBef>
          <a:spcPct val="20000"/>
        </a:spcBef>
        <a:buFont typeface="Arial"/>
        <a:buChar char="•"/>
        <a:defRPr sz="2900" kern="1200">
          <a:solidFill>
            <a:schemeClr val="tx1"/>
          </a:solidFill>
          <a:latin typeface="+mn-lt"/>
          <a:ea typeface="+mn-ea"/>
          <a:cs typeface="+mn-cs"/>
        </a:defRPr>
      </a:lvl6pPr>
      <a:lvl7pPr marL="4241816" indent="-326289" algn="l" defTabSz="652587" rtl="0" eaLnBrk="1" latinLnBrk="0" hangingPunct="1">
        <a:spcBef>
          <a:spcPct val="20000"/>
        </a:spcBef>
        <a:buFont typeface="Arial"/>
        <a:buChar char="•"/>
        <a:defRPr sz="2900" kern="1200">
          <a:solidFill>
            <a:schemeClr val="tx1"/>
          </a:solidFill>
          <a:latin typeface="+mn-lt"/>
          <a:ea typeface="+mn-ea"/>
          <a:cs typeface="+mn-cs"/>
        </a:defRPr>
      </a:lvl7pPr>
      <a:lvl8pPr marL="4894407" indent="-326289" algn="l" defTabSz="652587" rtl="0" eaLnBrk="1" latinLnBrk="0" hangingPunct="1">
        <a:spcBef>
          <a:spcPct val="20000"/>
        </a:spcBef>
        <a:buFont typeface="Arial"/>
        <a:buChar char="•"/>
        <a:defRPr sz="2900" kern="1200">
          <a:solidFill>
            <a:schemeClr val="tx1"/>
          </a:solidFill>
          <a:latin typeface="+mn-lt"/>
          <a:ea typeface="+mn-ea"/>
          <a:cs typeface="+mn-cs"/>
        </a:defRPr>
      </a:lvl8pPr>
      <a:lvl9pPr marL="5547000" indent="-326289" algn="l" defTabSz="652587"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nmmedicaid.portal.conduent.com/webportal/enrollOnl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bcbsnm.com/turquoise-care"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www.uhc.com/communityplan/new-mexico/plans" TargetMode="External"/><Relationship Id="rId5" Type="http://schemas.openxmlformats.org/officeDocument/2006/relationships/hyperlink" Target="http://www.phs.org/health-plans/turquoise-care-medicaid" TargetMode="External"/><Relationship Id="rId4" Type="http://schemas.openxmlformats.org/officeDocument/2006/relationships/hyperlink" Target="https://www.molinahealthcare.com/members/nm/en-US/pages/home.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hyperlink" Target="https://nmmedicaid.portal.conduent.com/static/providerlogin.htm" TargetMode="External"/><Relationship Id="rId4" Type="http://schemas.openxmlformats.org/officeDocument/2006/relationships/hyperlink" Target="mailto:HIPAA.Desk.NM@Conduent.com"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8" Type="http://schemas.openxmlformats.org/officeDocument/2006/relationships/hyperlink" Target="http://www.hca.nm.gov/providers/rules-nm-administrative-code/"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ca.nm.gov/" TargetMode="External"/><Relationship Id="rId9" Type="http://schemas.openxmlformats.org/officeDocument/2006/relationships/hyperlink" Target="https://www.yes.state.nm.us/yesnm/home/index"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6279664" cy="1371600"/>
          </a:xfrm>
          <a:solidFill>
            <a:schemeClr val="bg1"/>
          </a:solidFill>
        </p:spPr>
        <p:txBody>
          <a:bodyPr/>
          <a:lstStyle/>
          <a:p>
            <a:r>
              <a:rPr lang="en-US" dirty="0"/>
              <a:t>Behavioral Health Provider Enrollment Workshop</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10</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 name="Picture 9"/>
          <p:cNvPicPr/>
          <p:nvPr/>
        </p:nvPicPr>
        <p:blipFill rotWithShape="1">
          <a:blip r:embed="rId3"/>
          <a:srcRect t="1" b="1521"/>
          <a:stretch/>
        </p:blipFill>
        <p:spPr bwMode="auto">
          <a:xfrm>
            <a:off x="2612571" y="2532062"/>
            <a:ext cx="8403772" cy="4594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5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2"/>
          <a:srcRect l="3981" r="5322"/>
          <a:stretch/>
        </p:blipFill>
        <p:spPr>
          <a:xfrm>
            <a:off x="2377440" y="2252981"/>
            <a:ext cx="7132320" cy="5095238"/>
          </a:xfrm>
          <a:prstGeom prst="rect">
            <a:avLst/>
          </a:prstGeom>
          <a:ln>
            <a:solidFill>
              <a:schemeClr val="tx1"/>
            </a:solidFill>
          </a:ln>
        </p:spPr>
      </p:pic>
    </p:spTree>
    <p:extLst>
      <p:ext uri="{BB962C8B-B14F-4D97-AF65-F5344CB8AC3E}">
        <p14:creationId xmlns:p14="http://schemas.microsoft.com/office/powerpoint/2010/main" val="5768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12</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2"/>
          <a:srcRect r="4113" b="2719"/>
          <a:stretch/>
        </p:blipFill>
        <p:spPr>
          <a:xfrm>
            <a:off x="2571109" y="2603526"/>
            <a:ext cx="7040880" cy="4206240"/>
          </a:xfrm>
          <a:prstGeom prst="rect">
            <a:avLst/>
          </a:prstGeom>
          <a:ln>
            <a:solidFill>
              <a:schemeClr val="tx1"/>
            </a:solidFill>
          </a:ln>
        </p:spPr>
      </p:pic>
    </p:spTree>
    <p:extLst>
      <p:ext uri="{BB962C8B-B14F-4D97-AF65-F5344CB8AC3E}">
        <p14:creationId xmlns:p14="http://schemas.microsoft.com/office/powerpoint/2010/main" val="41090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6141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9" y="1616801"/>
            <a:ext cx="13407048" cy="725488"/>
          </a:xfrm>
          <a:noFill/>
        </p:spPr>
        <p:txBody>
          <a:bodyPr/>
          <a:lstStyle/>
          <a:p>
            <a:r>
              <a:rPr lang="en-US" sz="3100" dirty="0"/>
              <a:t>NM Medicaid Web Portal Application Location</a:t>
            </a:r>
            <a:endParaRPr lang="en-US" dirty="0"/>
          </a:p>
        </p:txBody>
      </p:sp>
      <p:sp>
        <p:nvSpPr>
          <p:cNvPr id="10" name="Rectangle 3"/>
          <p:cNvSpPr txBox="1">
            <a:spLocks noChangeArrowheads="1"/>
          </p:cNvSpPr>
          <p:nvPr/>
        </p:nvSpPr>
        <p:spPr bwMode="auto">
          <a:xfrm>
            <a:off x="625476" y="2554005"/>
            <a:ext cx="9485630" cy="4913314"/>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sp>
        <p:nvSpPr>
          <p:cNvPr id="11"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3"/>
          <a:srcRect l="2967" r="1546"/>
          <a:stretch/>
        </p:blipFill>
        <p:spPr>
          <a:xfrm>
            <a:off x="1097280" y="2411411"/>
            <a:ext cx="6309360" cy="5317894"/>
          </a:xfrm>
          <a:prstGeom prst="rect">
            <a:avLst/>
          </a:prstGeom>
          <a:ln>
            <a:solidFill>
              <a:schemeClr val="tx1"/>
            </a:solidFill>
          </a:ln>
        </p:spPr>
      </p:pic>
      <p:sp>
        <p:nvSpPr>
          <p:cNvPr id="2" name="Rectangle 1"/>
          <p:cNvSpPr>
            <a:spLocks noChangeArrowheads="1"/>
          </p:cNvSpPr>
          <p:nvPr/>
        </p:nvSpPr>
        <p:spPr bwMode="auto">
          <a:xfrm>
            <a:off x="7784225" y="3553389"/>
            <a:ext cx="6710277" cy="70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1" tIns="45681" rIns="91371" bIns="45681" numCol="1" anchor="ctr" anchorCtr="0" compatLnSpc="1">
            <a:prstTxWarp prst="textNoShape">
              <a:avLst/>
            </a:prstTxWarp>
            <a:spAutoFit/>
          </a:bodyPr>
          <a:lstStyle/>
          <a:p>
            <a:pPr defTabSz="913669"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hlinkClick r:id="rId4"/>
              </a:rPr>
              <a:t>https://nmmedicaid.portal.conduent.com/webportal/enrollOnline</a:t>
            </a:r>
            <a:r>
              <a:rPr lang="en-US" altLang="en-US" sz="2000" dirty="0">
                <a:latin typeface="Arial" panose="020B0604020202020204" pitchFamily="34" charset="0"/>
                <a:ea typeface="Calibri" panose="020F0502020204030204" pitchFamily="34" charset="0"/>
              </a:rPr>
              <a:t> </a:t>
            </a:r>
            <a:endParaRPr lang="en-US" altLang="en-US" sz="2000" dirty="0">
              <a:latin typeface="Arial" panose="020B0604020202020204" pitchFamily="34" charset="0"/>
            </a:endParaRPr>
          </a:p>
        </p:txBody>
      </p:sp>
    </p:spTree>
    <p:extLst>
      <p:ext uri="{BB962C8B-B14F-4D97-AF65-F5344CB8AC3E}">
        <p14:creationId xmlns:p14="http://schemas.microsoft.com/office/powerpoint/2010/main" val="14344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97788"/>
            <a:ext cx="13418771" cy="725488"/>
          </a:xfrm>
          <a:noFill/>
        </p:spPr>
        <p:txBody>
          <a:bodyPr/>
          <a:lstStyle/>
          <a:p>
            <a:r>
              <a:rPr lang="en-US" sz="3100" dirty="0"/>
              <a:t>Provider Enrollment Application Initial Screen</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2" name="Picture 1"/>
          <p:cNvPicPr>
            <a:picLocks noChangeAspect="1"/>
          </p:cNvPicPr>
          <p:nvPr/>
        </p:nvPicPr>
        <p:blipFill rotWithShape="1">
          <a:blip r:embed="rId3"/>
          <a:srcRect l="1613" r="746"/>
          <a:stretch/>
        </p:blipFill>
        <p:spPr>
          <a:xfrm>
            <a:off x="2286000" y="2201048"/>
            <a:ext cx="7132320" cy="6028571"/>
          </a:xfrm>
          <a:prstGeom prst="rect">
            <a:avLst/>
          </a:prstGeom>
          <a:ln>
            <a:solidFill>
              <a:schemeClr val="tx1"/>
            </a:solidFill>
          </a:ln>
        </p:spPr>
      </p:pic>
    </p:spTree>
    <p:extLst>
      <p:ext uri="{BB962C8B-B14F-4D97-AF65-F5344CB8AC3E}">
        <p14:creationId xmlns:p14="http://schemas.microsoft.com/office/powerpoint/2010/main" val="40755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96107"/>
            <a:ext cx="11309350" cy="725488"/>
          </a:xfrm>
          <a:noFill/>
        </p:spPr>
        <p:txBody>
          <a:bodyPr/>
          <a:lstStyle/>
          <a:p>
            <a:r>
              <a:rPr lang="en-US" sz="3100" dirty="0"/>
              <a:t>Provider Enrollment Application Initial Screen</a:t>
            </a:r>
            <a:endParaRPr lang="en-US" dirty="0"/>
          </a:p>
        </p:txBody>
      </p:sp>
      <p:sp>
        <p:nvSpPr>
          <p:cNvPr id="8" name="Rectangle 3"/>
          <p:cNvSpPr txBox="1">
            <a:spLocks noChangeArrowheads="1"/>
          </p:cNvSpPr>
          <p:nvPr/>
        </p:nvSpPr>
        <p:spPr bwMode="auto">
          <a:xfrm>
            <a:off x="625475" y="2398711"/>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Begin your application by entering your email</a:t>
            </a:r>
          </a:p>
          <a:p>
            <a:pPr defTabSz="456834">
              <a:lnSpc>
                <a:spcPct val="170000"/>
              </a:lnSpc>
              <a:spcBef>
                <a:spcPts val="600"/>
              </a:spcBef>
              <a:spcAft>
                <a:spcPts val="600"/>
              </a:spcAft>
            </a:pPr>
            <a:r>
              <a:rPr lang="en-US" sz="1600" dirty="0"/>
              <a:t>   </a:t>
            </a:r>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3"/>
          <a:srcRect l="2902" t="11568" r="1758"/>
          <a:stretch/>
        </p:blipFill>
        <p:spPr>
          <a:xfrm>
            <a:off x="723833" y="3231248"/>
            <a:ext cx="9274629" cy="914400"/>
          </a:xfrm>
          <a:prstGeom prst="rect">
            <a:avLst/>
          </a:prstGeom>
          <a:ln>
            <a:solidFill>
              <a:schemeClr val="tx1"/>
            </a:solidFill>
          </a:ln>
        </p:spPr>
      </p:pic>
    </p:spTree>
    <p:extLst>
      <p:ext uri="{BB962C8B-B14F-4D97-AF65-F5344CB8AC3E}">
        <p14:creationId xmlns:p14="http://schemas.microsoft.com/office/powerpoint/2010/main" val="41988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596527"/>
            <a:ext cx="13418771" cy="725488"/>
          </a:xfrm>
          <a:noFill/>
        </p:spPr>
        <p:txBody>
          <a:bodyPr/>
          <a:lstStyle/>
          <a:p>
            <a:r>
              <a:rPr lang="en-US" sz="3100" dirty="0"/>
              <a:t>Provider Participation Agreement (Application) </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44" y="2290763"/>
            <a:ext cx="9486901" cy="5038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27001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18</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Selecting the Right Application Form</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4214" lvl="2" defTabSz="456834">
              <a:lnSpc>
                <a:spcPct val="150000"/>
              </a:lnSpc>
              <a:spcBef>
                <a:spcPts val="600"/>
              </a:spcBef>
              <a:spcAft>
                <a:spcPts val="600"/>
              </a:spcAft>
            </a:pPr>
            <a:r>
              <a:rPr lang="en-US" sz="2000" b="1" dirty="0">
                <a:solidFill>
                  <a:schemeClr val="accent6">
                    <a:lumMod val="75000"/>
                  </a:schemeClr>
                </a:solidFill>
              </a:rPr>
              <a:t>MAD 335  </a:t>
            </a:r>
            <a:r>
              <a:rPr lang="en-US" sz="2000" b="1" dirty="0"/>
              <a:t>- </a:t>
            </a:r>
            <a:r>
              <a:rPr lang="en-US" sz="2000" dirty="0"/>
              <a:t>Medicaid Provider Participation Agreement for </a:t>
            </a:r>
            <a:r>
              <a:rPr lang="en-US" sz="2000" i="1" dirty="0"/>
              <a:t>groups</a:t>
            </a:r>
            <a:r>
              <a:rPr lang="en-US" sz="2000" dirty="0"/>
              <a:t>, </a:t>
            </a:r>
            <a:r>
              <a:rPr lang="en-US" sz="2000" i="1" dirty="0"/>
              <a:t>organizations</a:t>
            </a:r>
            <a:r>
              <a:rPr lang="en-US" sz="2000" dirty="0"/>
              <a:t>, </a:t>
            </a:r>
            <a:r>
              <a:rPr lang="en-US" sz="2000" i="1" dirty="0"/>
              <a:t>facilities</a:t>
            </a:r>
            <a:r>
              <a:rPr lang="en-US" sz="2000" dirty="0"/>
              <a:t>, or </a:t>
            </a:r>
            <a:r>
              <a:rPr lang="en-US" sz="2000" i="1" dirty="0"/>
              <a:t>individual</a:t>
            </a:r>
            <a:r>
              <a:rPr lang="en-US" sz="2000" dirty="0"/>
              <a:t> applicants to whom payments will be made (including CSAs, FQHCs, Hospitals, Pharmacies, etc.)</a:t>
            </a:r>
          </a:p>
          <a:p>
            <a:pPr marL="344214" lvl="2" defTabSz="456834">
              <a:lnSpc>
                <a:spcPct val="150000"/>
              </a:lnSpc>
              <a:spcBef>
                <a:spcPts val="600"/>
              </a:spcBef>
              <a:spcAft>
                <a:spcPts val="600"/>
              </a:spcAft>
            </a:pPr>
            <a:r>
              <a:rPr lang="en-US" sz="2000" b="1" dirty="0">
                <a:solidFill>
                  <a:schemeClr val="accent6">
                    <a:lumMod val="75000"/>
                  </a:schemeClr>
                </a:solidFill>
              </a:rPr>
              <a:t>MAD 312 </a:t>
            </a:r>
            <a:r>
              <a:rPr lang="en-US" sz="2000" b="1" dirty="0"/>
              <a:t>- </a:t>
            </a:r>
            <a:r>
              <a:rPr lang="en-US" sz="2000" dirty="0"/>
              <a:t>Medicaid Provider Participation Agreement for </a:t>
            </a:r>
            <a:r>
              <a:rPr lang="en-US" sz="2000" i="1" dirty="0"/>
              <a:t>individual </a:t>
            </a:r>
            <a:r>
              <a:rPr lang="en-US" sz="2000" dirty="0"/>
              <a:t>applicant within group (including Psychologists, MDs, CNPs, LCSWs, LMHCs, etc.)</a:t>
            </a:r>
          </a:p>
          <a:p>
            <a:pPr marL="344214" lvl="2" defTabSz="456834">
              <a:lnSpc>
                <a:spcPct val="150000"/>
              </a:lnSpc>
              <a:spcBef>
                <a:spcPts val="600"/>
              </a:spcBef>
              <a:spcAft>
                <a:spcPts val="600"/>
              </a:spcAft>
            </a:pPr>
            <a:endParaRPr lang="en-US" sz="2000" dirty="0"/>
          </a:p>
          <a:p>
            <a:pPr marL="344214" lvl="2" defTabSz="456834">
              <a:lnSpc>
                <a:spcPct val="150000"/>
              </a:lnSpc>
              <a:spcBef>
                <a:spcPts val="600"/>
              </a:spcBef>
              <a:spcAft>
                <a:spcPts val="600"/>
              </a:spcAft>
            </a:pPr>
            <a:r>
              <a:rPr lang="en-US" sz="2000" i="1" dirty="0"/>
              <a:t>Please review the Provider Type and Specialty List for a complete list of documents that must be included with the Application, as well as applicable enrollment restrictions</a:t>
            </a:r>
          </a:p>
        </p:txBody>
      </p:sp>
      <p:sp>
        <p:nvSpPr>
          <p:cNvPr id="8"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Tree>
    <p:extLst>
      <p:ext uri="{BB962C8B-B14F-4D97-AF65-F5344CB8AC3E}">
        <p14:creationId xmlns:p14="http://schemas.microsoft.com/office/powerpoint/2010/main" val="33004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9" y="1564229"/>
            <a:ext cx="12014200" cy="725488"/>
          </a:xfrm>
          <a:noFill/>
        </p:spPr>
        <p:txBody>
          <a:bodyPr/>
          <a:lstStyle/>
          <a:p>
            <a:r>
              <a:rPr lang="en-US" sz="3100" dirty="0"/>
              <a:t>Provider Type &amp; Specialty List </a:t>
            </a:r>
          </a:p>
        </p:txBody>
      </p:sp>
      <p:sp>
        <p:nvSpPr>
          <p:cNvPr id="7"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5" y="2289399"/>
            <a:ext cx="12544429" cy="53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85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a:t>
            </a:fld>
            <a:endParaRPr lang="en-US" dirty="0"/>
          </a:p>
        </p:txBody>
      </p:sp>
      <p:sp>
        <p:nvSpPr>
          <p:cNvPr id="9" name="Rectangle 2"/>
          <p:cNvSpPr>
            <a:spLocks noGrp="1" noChangeArrowheads="1"/>
          </p:cNvSpPr>
          <p:nvPr>
            <p:ph type="title"/>
          </p:nvPr>
        </p:nvSpPr>
        <p:spPr>
          <a:xfrm>
            <a:off x="625500" y="1536857"/>
            <a:ext cx="6899275" cy="725488"/>
          </a:xfrm>
          <a:noFill/>
        </p:spPr>
        <p:txBody>
          <a:bodyPr/>
          <a:lstStyle/>
          <a:p>
            <a:r>
              <a:rPr lang="en-US" sz="3600" dirty="0"/>
              <a:t>Purpose</a:t>
            </a:r>
          </a:p>
        </p:txBody>
      </p:sp>
      <p:sp>
        <p:nvSpPr>
          <p:cNvPr id="10" name="Rectangle 3"/>
          <p:cNvSpPr txBox="1">
            <a:spLocks noChangeArrowheads="1"/>
          </p:cNvSpPr>
          <p:nvPr/>
        </p:nvSpPr>
        <p:spPr bwMode="auto">
          <a:xfrm>
            <a:off x="625475" y="2329132"/>
            <a:ext cx="7620000" cy="458602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enrollment process and maintenance of accurate provider records. Understanding these processes will improve the timeliness of obtaining and maintaining your active provider status with New Mexico Medicaid.</a:t>
            </a:r>
            <a:r>
              <a:rPr lang="en-US" sz="2000" strike="sngStrike" kern="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2186961" y="7627624"/>
            <a:ext cx="1038896"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9902190" y="7627624"/>
            <a:ext cx="2560320" cy="438150"/>
          </a:xfrm>
        </p:spPr>
        <p:txBody>
          <a:bodyPr/>
          <a:lstStyle/>
          <a:p>
            <a:fld id="{CACB3E39-5571-0247-86B7-EF41C2ABA1DB}" type="slidenum">
              <a:rPr lang="en-US" smtClean="0"/>
              <a:pPr/>
              <a:t>20</a:t>
            </a:fld>
            <a:endParaRPr lang="en-US" dirty="0"/>
          </a:p>
        </p:txBody>
      </p:sp>
      <p:sp>
        <p:nvSpPr>
          <p:cNvPr id="9" name="Rectangle 2"/>
          <p:cNvSpPr>
            <a:spLocks noGrp="1" noChangeArrowheads="1"/>
          </p:cNvSpPr>
          <p:nvPr>
            <p:ph type="title"/>
          </p:nvPr>
        </p:nvSpPr>
        <p:spPr>
          <a:xfrm>
            <a:off x="2297906" y="1673225"/>
            <a:ext cx="9296400" cy="725488"/>
          </a:xfrm>
          <a:noFill/>
        </p:spPr>
        <p:txBody>
          <a:bodyPr/>
          <a:lstStyle/>
          <a:p>
            <a:r>
              <a:rPr lang="en-US" sz="2880" dirty="0"/>
              <a:t>Turquoise Care Managed Care Organizations (MCOs)</a:t>
            </a:r>
          </a:p>
        </p:txBody>
      </p:sp>
      <p:sp>
        <p:nvSpPr>
          <p:cNvPr id="10" name="Rectangle 3"/>
          <p:cNvSpPr txBox="1">
            <a:spLocks noChangeArrowheads="1"/>
          </p:cNvSpPr>
          <p:nvPr/>
        </p:nvSpPr>
        <p:spPr bwMode="auto">
          <a:xfrm>
            <a:off x="2186940" y="2411414"/>
            <a:ext cx="10157460" cy="1429067"/>
          </a:xfrm>
          <a:prstGeom prst="rect">
            <a:avLst/>
          </a:prstGeom>
          <a:solidFill>
            <a:schemeClr val="bg1"/>
          </a:solidFill>
          <a:ln w="9525">
            <a:noFill/>
            <a:miter lim="800000"/>
            <a:headEnd/>
            <a:tailEnd/>
          </a:ln>
          <a:effectLst/>
        </p:spPr>
        <p:txBody>
          <a:bodyPr vert="horz" wrap="square" lIns="76748" tIns="38370" rIns="76748" bIns="38370" numCol="1" anchor="t" anchorCtr="0" compatLnSpc="1">
            <a:prstTxWarp prst="textNoShape">
              <a:avLst/>
            </a:prstTxWarp>
          </a:bodyPr>
          <a:lstStyle/>
          <a:p>
            <a:pPr defTabSz="548147">
              <a:lnSpc>
                <a:spcPct val="150000"/>
              </a:lnSpc>
              <a:spcBef>
                <a:spcPts val="504"/>
              </a:spcBef>
              <a:spcAft>
                <a:spcPts val="504"/>
              </a:spcAft>
            </a:pPr>
            <a:r>
              <a:rPr lang="en-US" sz="1680" b="1" dirty="0">
                <a:solidFill>
                  <a:srgbClr val="F79646">
                    <a:lumMod val="75000"/>
                  </a:srgbClr>
                </a:solidFill>
              </a:rPr>
              <a:t>Reminder</a:t>
            </a:r>
            <a:r>
              <a:rPr lang="en-US" sz="1680" b="1" dirty="0">
                <a:solidFill>
                  <a:schemeClr val="accent6">
                    <a:lumMod val="75000"/>
                  </a:schemeClr>
                </a:solidFill>
              </a:rPr>
              <a:t>:</a:t>
            </a:r>
            <a:r>
              <a:rPr lang="en-US" sz="1680" b="1" dirty="0">
                <a:solidFill>
                  <a:prstClr val="black"/>
                </a:solidFill>
              </a:rPr>
              <a:t>  </a:t>
            </a:r>
            <a:r>
              <a:rPr lang="en-US" sz="1680" dirty="0">
                <a:solidFill>
                  <a:prstClr val="black"/>
                </a:solidFill>
              </a:rPr>
              <a:t>Claims for recipients who are enrolled in Turquoise Care are submitted directly to the Managed Care Organization they are enrolled with.  Following is the contact information for those MCOs.  </a:t>
            </a:r>
          </a:p>
          <a:p>
            <a:pPr defTabSz="548147">
              <a:lnSpc>
                <a:spcPct val="150000"/>
              </a:lnSpc>
              <a:spcBef>
                <a:spcPts val="504"/>
              </a:spcBef>
              <a:spcAft>
                <a:spcPts val="504"/>
              </a:spcAft>
            </a:pPr>
            <a:endParaRPr lang="en-US" sz="1560" dirty="0">
              <a:solidFill>
                <a:prstClr val="black"/>
              </a:solidFill>
            </a:endParaRPr>
          </a:p>
        </p:txBody>
      </p:sp>
      <p:sp>
        <p:nvSpPr>
          <p:cNvPr id="8" name="Footer Placeholder 2"/>
          <p:cNvSpPr>
            <a:spLocks noGrp="1"/>
          </p:cNvSpPr>
          <p:nvPr>
            <p:ph type="ftr" sz="quarter" idx="11"/>
          </p:nvPr>
        </p:nvSpPr>
        <p:spPr>
          <a:xfrm>
            <a:off x="3225403" y="7604494"/>
            <a:ext cx="5636419" cy="438150"/>
          </a:xfrm>
        </p:spPr>
        <p:txBody>
          <a:bodyPr/>
          <a:lstStyle/>
          <a:p>
            <a:r>
              <a:rPr lang="en-US" dirty="0"/>
              <a:t>Provider Enrollment Workshop</a:t>
            </a:r>
          </a:p>
        </p:txBody>
      </p:sp>
      <p:graphicFrame>
        <p:nvGraphicFramePr>
          <p:cNvPr id="2" name="Table 1"/>
          <p:cNvGraphicFramePr>
            <a:graphicFrameLocks noGrp="1"/>
          </p:cNvGraphicFramePr>
          <p:nvPr/>
        </p:nvGraphicFramePr>
        <p:xfrm>
          <a:off x="2103120" y="3383281"/>
          <a:ext cx="10241280" cy="4247130"/>
        </p:xfrm>
        <a:graphic>
          <a:graphicData uri="http://schemas.openxmlformats.org/drawingml/2006/table">
            <a:tbl>
              <a:tblPr firstRow="1" bandRow="1">
                <a:tableStyleId>{5C22544A-7EE6-4342-B048-85BDC9FD1C3A}</a:tableStyleId>
              </a:tblPr>
              <a:tblGrid>
                <a:gridCol w="3390538">
                  <a:extLst>
                    <a:ext uri="{9D8B030D-6E8A-4147-A177-3AD203B41FA5}">
                      <a16:colId xmlns:a16="http://schemas.microsoft.com/office/drawing/2014/main" val="20000"/>
                    </a:ext>
                  </a:extLst>
                </a:gridCol>
                <a:gridCol w="3425371">
                  <a:extLst>
                    <a:ext uri="{9D8B030D-6E8A-4147-A177-3AD203B41FA5}">
                      <a16:colId xmlns:a16="http://schemas.microsoft.com/office/drawing/2014/main" val="20001"/>
                    </a:ext>
                  </a:extLst>
                </a:gridCol>
                <a:gridCol w="3425371">
                  <a:extLst>
                    <a:ext uri="{9D8B030D-6E8A-4147-A177-3AD203B41FA5}">
                      <a16:colId xmlns:a16="http://schemas.microsoft.com/office/drawing/2014/main" val="20002"/>
                    </a:ext>
                  </a:extLst>
                </a:gridCol>
              </a:tblGrid>
              <a:tr h="822960">
                <a:tc>
                  <a:txBody>
                    <a:bodyPr/>
                    <a:lstStyle/>
                    <a:p>
                      <a:pPr algn="ctr"/>
                      <a:r>
                        <a:rPr lang="en-US" sz="2400" b="1" dirty="0">
                          <a:solidFill>
                            <a:schemeClr val="tx1"/>
                          </a:solidFill>
                        </a:rPr>
                        <a:t>Turquoise Care MCOs</a:t>
                      </a:r>
                    </a:p>
                  </a:txBody>
                  <a:tcPr marL="68580" marR="68580">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Contact Number</a:t>
                      </a:r>
                    </a:p>
                    <a:p>
                      <a:pPr algn="ctr"/>
                      <a:endParaRPr lang="en-US" sz="2400" dirty="0"/>
                    </a:p>
                  </a:txBody>
                  <a:tcPr marL="68580" marR="68580">
                    <a:solidFill>
                      <a:schemeClr val="accent6">
                        <a:lumMod val="75000"/>
                      </a:schemeClr>
                    </a:solidFill>
                  </a:tcPr>
                </a:tc>
                <a:tc>
                  <a:txBody>
                    <a:bodyPr/>
                    <a:lstStyle/>
                    <a:p>
                      <a:pPr algn="ctr"/>
                      <a:r>
                        <a:rPr lang="en-US" sz="2400" dirty="0">
                          <a:solidFill>
                            <a:schemeClr val="tx1"/>
                          </a:solidFill>
                        </a:rPr>
                        <a:t>Website</a:t>
                      </a:r>
                    </a:p>
                  </a:txBody>
                  <a:tcPr marL="68580" marR="68580">
                    <a:solidFill>
                      <a:schemeClr val="accent6">
                        <a:lumMod val="75000"/>
                      </a:schemeClr>
                    </a:solidFill>
                  </a:tcPr>
                </a:tc>
                <a:extLst>
                  <a:ext uri="{0D108BD9-81ED-4DB2-BD59-A6C34878D82A}">
                    <a16:rowId xmlns:a16="http://schemas.microsoft.com/office/drawing/2014/main" val="10000"/>
                  </a:ext>
                </a:extLst>
              </a:tr>
              <a:tr h="736499">
                <a:tc>
                  <a:txBody>
                    <a:bodyPr/>
                    <a:lstStyle/>
                    <a:p>
                      <a:r>
                        <a:rPr lang="en-US" sz="2000" dirty="0"/>
                        <a:t>BlueCross</a:t>
                      </a:r>
                      <a:r>
                        <a:rPr lang="en-US" sz="2000" baseline="0" dirty="0"/>
                        <a:t> BlueShield of New Mexico</a:t>
                      </a:r>
                      <a:endParaRPr lang="en-US" sz="2000" dirty="0"/>
                    </a:p>
                  </a:txBody>
                  <a:tcPr marL="68580" marR="68580"/>
                </a:tc>
                <a:tc>
                  <a:txBody>
                    <a:bodyPr/>
                    <a:lstStyle/>
                    <a:p>
                      <a:r>
                        <a:rPr lang="en-US" sz="2000" dirty="0"/>
                        <a:t>(866) 689-1523</a:t>
                      </a:r>
                    </a:p>
                  </a:txBody>
                  <a:tcPr marL="68580" marR="68580"/>
                </a:tc>
                <a:tc>
                  <a:txBody>
                    <a:bodyPr/>
                    <a:lstStyle/>
                    <a:p>
                      <a:r>
                        <a:rPr lang="en-US" sz="2000" dirty="0">
                          <a:hlinkClick r:id="rId3"/>
                        </a:rPr>
                        <a:t>www.bcbsnm.com/turquoise-care</a:t>
                      </a:r>
                      <a:endParaRPr lang="en-US" sz="2000" dirty="0"/>
                    </a:p>
                  </a:txBody>
                  <a:tcPr marL="68580" marR="68580"/>
                </a:tc>
                <a:extLst>
                  <a:ext uri="{0D108BD9-81ED-4DB2-BD59-A6C34878D82A}">
                    <a16:rowId xmlns:a16="http://schemas.microsoft.com/office/drawing/2014/main" val="10001"/>
                  </a:ext>
                </a:extLst>
              </a:tr>
              <a:tr h="1092301">
                <a:tc>
                  <a:txBody>
                    <a:bodyPr/>
                    <a:lstStyle/>
                    <a:p>
                      <a:r>
                        <a:rPr lang="en-US" sz="2000" dirty="0"/>
                        <a:t>Molina Healthcare</a:t>
                      </a:r>
                    </a:p>
                  </a:txBody>
                  <a:tcPr marL="68580" marR="68580"/>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(844) 862-4543</a:t>
                      </a:r>
                    </a:p>
                    <a:p>
                      <a:endParaRPr lang="en-US" sz="1800" dirty="0"/>
                    </a:p>
                  </a:txBody>
                  <a:tcPr marL="68580" marR="68580"/>
                </a:tc>
                <a:tc>
                  <a:txBody>
                    <a:bodyPr/>
                    <a:lstStyle/>
                    <a:p>
                      <a:r>
                        <a:rPr lang="en-US" sz="2000" dirty="0">
                          <a:hlinkClick r:id="rId4"/>
                        </a:rPr>
                        <a:t>https://www.molinahealthcare.com/members/nm/en-US/pages/home.aspx</a:t>
                      </a:r>
                      <a:r>
                        <a:rPr lang="en-US" sz="2000" dirty="0"/>
                        <a:t> </a:t>
                      </a:r>
                    </a:p>
                  </a:txBody>
                  <a:tcPr marL="68580" marR="68580"/>
                </a:tc>
                <a:extLst>
                  <a:ext uri="{0D108BD9-81ED-4DB2-BD59-A6C34878D82A}">
                    <a16:rowId xmlns:a16="http://schemas.microsoft.com/office/drawing/2014/main" val="10002"/>
                  </a:ext>
                </a:extLst>
              </a:tr>
              <a:tr h="731520">
                <a:tc>
                  <a:txBody>
                    <a:bodyPr/>
                    <a:lstStyle/>
                    <a:p>
                      <a:r>
                        <a:rPr lang="en-US" sz="2000" dirty="0"/>
                        <a:t>Presbyterian</a:t>
                      </a:r>
                    </a:p>
                  </a:txBody>
                  <a:tcPr marL="68580" marR="68580"/>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(888) 977-2333</a:t>
                      </a:r>
                    </a:p>
                  </a:txBody>
                  <a:tcPr marL="68580" marR="68580"/>
                </a:tc>
                <a:tc>
                  <a:txBody>
                    <a:bodyPr/>
                    <a:lstStyle/>
                    <a:p>
                      <a:r>
                        <a:rPr lang="en-US" sz="1900" dirty="0">
                          <a:hlinkClick r:id="rId5"/>
                        </a:rPr>
                        <a:t>http://www.phs.org/health-plans/turquoise-care-medicaid</a:t>
                      </a:r>
                      <a:endParaRPr lang="en-US" sz="2000" dirty="0"/>
                    </a:p>
                  </a:txBody>
                  <a:tcPr marL="68580" marR="68580"/>
                </a:tc>
                <a:extLst>
                  <a:ext uri="{0D108BD9-81ED-4DB2-BD59-A6C34878D82A}">
                    <a16:rowId xmlns:a16="http://schemas.microsoft.com/office/drawing/2014/main" val="10003"/>
                  </a:ext>
                </a:extLst>
              </a:tr>
              <a:tr h="863850">
                <a:tc>
                  <a:txBody>
                    <a:bodyPr/>
                    <a:lstStyle/>
                    <a:p>
                      <a:r>
                        <a:rPr lang="en-US" sz="2000" dirty="0"/>
                        <a:t>United Healthcare Community Plan of NM</a:t>
                      </a:r>
                    </a:p>
                  </a:txBody>
                  <a:tcPr marL="68580" marR="68580"/>
                </a:tc>
                <a:tc>
                  <a:txBody>
                    <a:bodyPr/>
                    <a:lstStyle/>
                    <a:p>
                      <a:r>
                        <a:rPr lang="en-US" sz="2000" dirty="0"/>
                        <a:t>(877) 236-0826</a:t>
                      </a:r>
                    </a:p>
                  </a:txBody>
                  <a:tcPr marL="68580" marR="68580"/>
                </a:tc>
                <a:tc>
                  <a:txBody>
                    <a:bodyPr/>
                    <a:lstStyle/>
                    <a:p>
                      <a:r>
                        <a:rPr lang="en-US" sz="2000" dirty="0">
                          <a:hlinkClick r:id="rId6"/>
                        </a:rPr>
                        <a:t>https://www.uhc.com/communityplan/new-mexico/plans</a:t>
                      </a:r>
                      <a:r>
                        <a:rPr lang="en-US" sz="2000" dirty="0"/>
                        <a:t> </a:t>
                      </a:r>
                    </a:p>
                  </a:txBody>
                  <a:tcPr marL="68580" marR="68580"/>
                </a:tc>
                <a:extLst>
                  <a:ext uri="{0D108BD9-81ED-4DB2-BD59-A6C34878D82A}">
                    <a16:rowId xmlns:a16="http://schemas.microsoft.com/office/drawing/2014/main" val="2064511642"/>
                  </a:ext>
                </a:extLst>
              </a:tr>
            </a:tbl>
          </a:graphicData>
        </a:graphic>
      </p:graphicFrame>
    </p:spTree>
    <p:extLst>
      <p:ext uri="{BB962C8B-B14F-4D97-AF65-F5344CB8AC3E}">
        <p14:creationId xmlns:p14="http://schemas.microsoft.com/office/powerpoint/2010/main" val="26745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312</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69259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22</a:t>
            </a:fld>
            <a:endParaRPr lang="en-US" dirty="0"/>
          </a:p>
        </p:txBody>
      </p:sp>
      <p:sp>
        <p:nvSpPr>
          <p:cNvPr id="9" name="Rectangle 2"/>
          <p:cNvSpPr>
            <a:spLocks noGrp="1" noChangeArrowheads="1"/>
          </p:cNvSpPr>
          <p:nvPr>
            <p:ph type="title"/>
          </p:nvPr>
        </p:nvSpPr>
        <p:spPr>
          <a:xfrm>
            <a:off x="625475" y="1595789"/>
            <a:ext cx="11309350" cy="725488"/>
          </a:xfrm>
          <a:noFill/>
        </p:spPr>
        <p:txBody>
          <a:bodyPr/>
          <a:lstStyle/>
          <a:p>
            <a:r>
              <a:rPr lang="en-US" sz="3100" dirty="0"/>
              <a:t>Web Portal Application Submission Process – MAD 312</a:t>
            </a:r>
            <a:endParaRPr lang="en-US" dirty="0"/>
          </a:p>
        </p:txBody>
      </p:sp>
      <p:sp>
        <p:nvSpPr>
          <p:cNvPr id="10" name="Rectangle 3"/>
          <p:cNvSpPr txBox="1">
            <a:spLocks noChangeArrowheads="1"/>
          </p:cNvSpPr>
          <p:nvPr/>
        </p:nvSpPr>
        <p:spPr bwMode="auto">
          <a:xfrm>
            <a:off x="477522" y="2266823"/>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r>
              <a:rPr lang="en-US" sz="2000" dirty="0"/>
              <a:t>MAD 312 applications are used to enroll individuals who perform services within a group or organization</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Select either: </a:t>
            </a:r>
          </a:p>
          <a:p>
            <a:pPr marL="1403084" lvl="1" indent="-342626">
              <a:buFont typeface="Arial" panose="020B0604020202020204" pitchFamily="34" charset="0"/>
              <a:buChar char="•"/>
            </a:pPr>
            <a:r>
              <a:rPr lang="en-US" sz="2000" dirty="0"/>
              <a:t>Fee-For-Service (FFS) and Managed Care Organization (MCO) network or Fee-For-Service (FFS) only. </a:t>
            </a:r>
          </a:p>
          <a:p>
            <a:pPr marL="1403084" lvl="1" indent="-342626">
              <a:buFont typeface="Arial" panose="020B0604020202020204" pitchFamily="34" charset="0"/>
              <a:buChar char="•"/>
            </a:pPr>
            <a:r>
              <a:rPr lang="en-US" sz="2000" dirty="0"/>
              <a:t>Managed Care Organization (MCO) Only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Click on “initial enrollment” and “continue”</a:t>
            </a:r>
          </a:p>
        </p:txBody>
      </p:sp>
    </p:spTree>
    <p:extLst>
      <p:ext uri="{BB962C8B-B14F-4D97-AF65-F5344CB8AC3E}">
        <p14:creationId xmlns:p14="http://schemas.microsoft.com/office/powerpoint/2010/main" val="4866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23</a:t>
            </a:fld>
            <a:endParaRPr lang="en-US" dirty="0"/>
          </a:p>
        </p:txBody>
      </p:sp>
      <p:sp>
        <p:nvSpPr>
          <p:cNvPr id="9" name="Rectangle 2"/>
          <p:cNvSpPr>
            <a:spLocks noGrp="1" noChangeArrowheads="1"/>
          </p:cNvSpPr>
          <p:nvPr>
            <p:ph type="title"/>
          </p:nvPr>
        </p:nvSpPr>
        <p:spPr>
          <a:xfrm>
            <a:off x="625474" y="1609703"/>
            <a:ext cx="11309350" cy="725488"/>
          </a:xfrm>
          <a:noFill/>
        </p:spPr>
        <p:txBody>
          <a:bodyPr/>
          <a:lstStyle/>
          <a:p>
            <a:r>
              <a:rPr lang="en-US" sz="3100" dirty="0"/>
              <a:t>Web Portal Application Submission Process – MAD 312</a:t>
            </a:r>
            <a:endParaRPr lang="en-US" dirty="0"/>
          </a:p>
        </p:txBody>
      </p:sp>
      <p:sp>
        <p:nvSpPr>
          <p:cNvPr id="10" name="Rectangle 3"/>
          <p:cNvSpPr txBox="1">
            <a:spLocks noChangeArrowheads="1"/>
          </p:cNvSpPr>
          <p:nvPr/>
        </p:nvSpPr>
        <p:spPr bwMode="auto">
          <a:xfrm>
            <a:off x="224133" y="2279177"/>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endParaRPr lang="en-US" sz="2000"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03" r="-6393" b="9635"/>
          <a:stretch/>
        </p:blipFill>
        <p:spPr bwMode="auto">
          <a:xfrm>
            <a:off x="10241280" y="3421654"/>
            <a:ext cx="4114800" cy="192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450830"/>
            <a:ext cx="9003267" cy="491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987739" y="5546629"/>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0000"/>
              </a:solidFill>
            </a:endParaRPr>
          </a:p>
        </p:txBody>
      </p:sp>
    </p:spTree>
    <p:extLst>
      <p:ext uri="{BB962C8B-B14F-4D97-AF65-F5344CB8AC3E}">
        <p14:creationId xmlns:p14="http://schemas.microsoft.com/office/powerpoint/2010/main" val="39154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614370"/>
            <a:ext cx="13699394" cy="684284"/>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a:t>Use the Provider Type &amp; Specialty Listing link on the portal to view your provider type and the required documentation associated with that provider type.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5" y="3217182"/>
            <a:ext cx="13166271" cy="446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52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1452"/>
            <a:ext cx="13581062" cy="670636"/>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03" y="2082803"/>
            <a:ext cx="13932280" cy="5710072"/>
          </a:xfrm>
        </p:spPr>
        <p:txBody>
          <a:bodyPr/>
          <a:lstStyle/>
          <a:p>
            <a:r>
              <a:rPr lang="en-US" dirty="0"/>
              <a:t>Please click on the specialty being requested </a:t>
            </a:r>
          </a:p>
          <a:p>
            <a:r>
              <a:rPr lang="en-US" b="1" i="1" dirty="0"/>
              <a:t>Note:</a:t>
            </a:r>
            <a:r>
              <a:rPr lang="en-US" i="1" dirty="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3428321"/>
            <a:ext cx="12905015" cy="414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01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9379"/>
            <a:ext cx="13581062" cy="76617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a:t>Please take note of your Reference Number. This will be the number you use to retrieve the application later.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2697358"/>
            <a:ext cx="8443984" cy="4722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6707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06475"/>
            <a:ext cx="13581062" cy="69793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809450" cy="6010322"/>
          </a:xfrm>
        </p:spPr>
        <p:txBody>
          <a:bodyPr/>
          <a:lstStyle/>
          <a:p>
            <a:r>
              <a:rPr lang="en-US" dirty="0"/>
              <a:t>The provider’s name, NPI, Medicare Number (if applicable), and  a contact person is entered here.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2840309"/>
            <a:ext cx="9591675" cy="4612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438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14121"/>
            <a:ext cx="13581062" cy="697931"/>
          </a:xfrm>
        </p:spPr>
        <p:txBody>
          <a:bodyPr/>
          <a:lstStyle/>
          <a:p>
            <a:r>
              <a:rPr lang="en-US" sz="3100" dirty="0"/>
              <a:t>Web Portal Application Submission Process – MAD 312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2611935"/>
            <a:ext cx="9553574" cy="4110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920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596623"/>
            <a:ext cx="13581062" cy="62249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713917" cy="6010322"/>
          </a:xfrm>
        </p:spPr>
        <p:txBody>
          <a:bodyPr/>
          <a:lstStyle/>
          <a:p>
            <a:r>
              <a:rPr lang="en-US" dirty="0"/>
              <a:t>Practice location address and mailing address are both required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1" y="2942845"/>
            <a:ext cx="9534525" cy="45037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104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546001"/>
            <a:ext cx="6899275" cy="725488"/>
          </a:xfrm>
          <a:noFill/>
        </p:spPr>
        <p:txBody>
          <a:bodyPr/>
          <a:lstStyle/>
          <a:p>
            <a:r>
              <a:rPr lang="en-US" sz="3600" dirty="0"/>
              <a:t>Objectives</a:t>
            </a:r>
          </a:p>
        </p:txBody>
      </p:sp>
      <p:sp>
        <p:nvSpPr>
          <p:cNvPr id="10" name="Rectangle 3"/>
          <p:cNvSpPr txBox="1">
            <a:spLocks noChangeArrowheads="1"/>
          </p:cNvSpPr>
          <p:nvPr/>
        </p:nvSpPr>
        <p:spPr bwMode="auto">
          <a:xfrm>
            <a:off x="1322909" y="2500791"/>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New Mexico Web Portal Information and Enhancements</a:t>
            </a:r>
          </a:p>
          <a:p>
            <a:pPr marL="342626" indent="-342626">
              <a:lnSpc>
                <a:spcPct val="150000"/>
              </a:lnSpc>
              <a:spcBef>
                <a:spcPts val="600"/>
              </a:spcBef>
              <a:spcAft>
                <a:spcPts val="600"/>
              </a:spcAft>
              <a:buFont typeface="Arial" panose="020B0604020202020204" pitchFamily="34" charset="0"/>
              <a:buChar char="•"/>
            </a:pPr>
            <a:r>
              <a:rPr lang="en-US" sz="2000" dirty="0"/>
              <a:t>Web Portal Application Submission Process</a:t>
            </a:r>
          </a:p>
          <a:p>
            <a:pPr marL="342626" indent="-342626">
              <a:lnSpc>
                <a:spcPct val="150000"/>
              </a:lnSpc>
              <a:spcBef>
                <a:spcPts val="600"/>
              </a:spcBef>
              <a:spcAft>
                <a:spcPts val="600"/>
              </a:spcAft>
              <a:buFont typeface="Arial" panose="020B0604020202020204" pitchFamily="34" charset="0"/>
              <a:buChar char="•"/>
            </a:pPr>
            <a:r>
              <a:rPr lang="en-US" sz="2000" dirty="0"/>
              <a:t>Application Tips </a:t>
            </a:r>
          </a:p>
          <a:p>
            <a:pPr marL="342626" indent="-342626">
              <a:lnSpc>
                <a:spcPct val="150000"/>
              </a:lnSpc>
              <a:spcBef>
                <a:spcPts val="600"/>
              </a:spcBef>
              <a:spcAft>
                <a:spcPts val="600"/>
              </a:spcAft>
              <a:buFont typeface="Arial" panose="020B0604020202020204" pitchFamily="34" charset="0"/>
              <a:buChar char="•"/>
            </a:pPr>
            <a:r>
              <a:rPr lang="en-US" sz="2000" dirty="0"/>
              <a:t>Return to Provider (RTP)</a:t>
            </a:r>
            <a:endParaRPr lang="en-US" sz="2000" kern="0" dirty="0"/>
          </a:p>
          <a:p>
            <a:pPr marL="342626" indent="-342626">
              <a:lnSpc>
                <a:spcPct val="150000"/>
              </a:lnSpc>
              <a:spcBef>
                <a:spcPts val="600"/>
              </a:spcBef>
              <a:spcAft>
                <a:spcPts val="600"/>
              </a:spcAft>
              <a:buFont typeface="Arial" panose="020B0604020202020204" pitchFamily="34" charset="0"/>
              <a:buChar char="•"/>
            </a:pPr>
            <a:r>
              <a:rPr lang="en-US" sz="2000" dirty="0"/>
              <a:t>Turn Around Documents (TAD) </a:t>
            </a:r>
          </a:p>
          <a:p>
            <a:pPr marL="342626" indent="-342626">
              <a:lnSpc>
                <a:spcPct val="150000"/>
              </a:lnSpc>
              <a:spcBef>
                <a:spcPts val="600"/>
              </a:spcBef>
              <a:spcAft>
                <a:spcPts val="600"/>
              </a:spcAft>
              <a:buFont typeface="Arial" panose="020B0604020202020204" pitchFamily="34" charset="0"/>
              <a:buChar char="•"/>
            </a:pPr>
            <a:r>
              <a:rPr lang="en-US" sz="2000" dirty="0"/>
              <a:t>Update Requests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4035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4779"/>
            <a:ext cx="13581062" cy="39768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24" y="2082803"/>
            <a:ext cx="13754859" cy="5969380"/>
          </a:xfrm>
        </p:spPr>
        <p:txBody>
          <a:bodyPr/>
          <a:lstStyle/>
          <a:p>
            <a:pPr>
              <a:lnSpc>
                <a:spcPct val="100000"/>
              </a:lnSpc>
            </a:pPr>
            <a:r>
              <a:rPr lang="en-US" dirty="0"/>
              <a:t>The State issuing the professional license and the State in which the provider is practicing must match (with the exception of providers affiliating with IHS) </a:t>
            </a:r>
          </a:p>
          <a:p>
            <a:pPr>
              <a:lnSpc>
                <a:spcPct val="100000"/>
              </a:lnSpc>
            </a:pPr>
            <a:r>
              <a:rPr lang="en-US" b="1" i="1" dirty="0"/>
              <a:t>Note: </a:t>
            </a:r>
            <a:r>
              <a:rPr lang="en-US" i="1" dirty="0"/>
              <a:t>Telemedicine providers should submit professional license from their home state (not Telemedicine license alone)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46" y="3649069"/>
            <a:ext cx="9225528" cy="4432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1410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3854"/>
            <a:ext cx="13581062" cy="738875"/>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a:t>Enter billing group information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35" y="2674961"/>
            <a:ext cx="9582150" cy="5145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9749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3043"/>
            <a:ext cx="13581062" cy="725227"/>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3"/>
            <a:ext cx="13542394" cy="6146800"/>
          </a:xfrm>
        </p:spPr>
        <p:txBody>
          <a:bodyPr/>
          <a:lstStyle/>
          <a:p>
            <a:r>
              <a:rPr lang="en-US" dirty="0"/>
              <a:t>Select professional liability type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54" y="2593074"/>
            <a:ext cx="9534525" cy="5500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664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Provider Enrollment Application</a:t>
            </a:r>
          </a:p>
        </p:txBody>
      </p:sp>
      <p:sp>
        <p:nvSpPr>
          <p:cNvPr id="4" name="Text Placeholder 3"/>
          <p:cNvSpPr>
            <a:spLocks noGrp="1"/>
          </p:cNvSpPr>
          <p:nvPr>
            <p:ph type="body" sz="quarter" idx="13"/>
          </p:nvPr>
        </p:nvSpPr>
        <p:spPr/>
        <p:txBody>
          <a:bodyPr/>
          <a:lstStyle/>
          <a:p>
            <a:endParaRPr lang="en-US" dirty="0"/>
          </a:p>
          <a:p>
            <a:endParaRPr lang="en-US" dirty="0"/>
          </a:p>
          <a:p>
            <a:endParaRPr lang="en-US" dirty="0"/>
          </a:p>
        </p:txBody>
      </p:sp>
      <p:sp>
        <p:nvSpPr>
          <p:cNvPr id="8" name="Text Placeholder 2"/>
          <p:cNvSpPr txBox="1">
            <a:spLocks/>
          </p:cNvSpPr>
          <p:nvPr/>
        </p:nvSpPr>
        <p:spPr>
          <a:xfrm>
            <a:off x="3399824" y="5246477"/>
            <a:ext cx="13542394" cy="6146800"/>
          </a:xfrm>
          <a:prstGeom prst="rect">
            <a:avLst/>
          </a:prstGeom>
        </p:spPr>
        <p:txBody>
          <a:bodyPr vert="horz" lIns="91371" tIns="45681" rIns="91371" bIns="45681"/>
          <a:lstStyle>
            <a:lvl1pPr marL="0" indent="0" algn="l" defTabSz="653110" rtl="0" eaLnBrk="1" latinLnBrk="0" hangingPunct="1">
              <a:lnSpc>
                <a:spcPct val="150000"/>
              </a:lnSpc>
              <a:spcBef>
                <a:spcPts val="0"/>
              </a:spcBef>
              <a:spcAft>
                <a:spcPts val="2400"/>
              </a:spcAft>
              <a:buFontTx/>
              <a:buNone/>
              <a:defRPr sz="2000" kern="1200">
                <a:solidFill>
                  <a:srgbClr val="141313"/>
                </a:solidFill>
                <a:latin typeface="+mn-lt"/>
                <a:ea typeface="+mn-ea"/>
                <a:cs typeface="+mn-cs"/>
              </a:defRPr>
            </a:lvl1pPr>
            <a:lvl2pPr marL="1061304" indent="-408194" algn="l" defTabSz="653110" rtl="0" eaLnBrk="1" latinLnBrk="0" hangingPunct="1">
              <a:spcBef>
                <a:spcPct val="20000"/>
              </a:spcBef>
              <a:buFontTx/>
              <a:buNone/>
              <a:defRPr sz="2000" kern="1200">
                <a:solidFill>
                  <a:srgbClr val="141313"/>
                </a:solidFill>
                <a:latin typeface="+mn-lt"/>
                <a:ea typeface="+mn-ea"/>
                <a:cs typeface="+mn-cs"/>
              </a:defRPr>
            </a:lvl2pPr>
            <a:lvl3pPr marL="1632776" indent="-326555" algn="l" defTabSz="653110" rtl="0" eaLnBrk="1" latinLnBrk="0" hangingPunct="1">
              <a:spcBef>
                <a:spcPct val="20000"/>
              </a:spcBef>
              <a:buFontTx/>
              <a:buNone/>
              <a:defRPr sz="2000" kern="1200">
                <a:solidFill>
                  <a:srgbClr val="141313"/>
                </a:solidFill>
                <a:latin typeface="+mn-lt"/>
                <a:ea typeface="+mn-ea"/>
                <a:cs typeface="+mn-cs"/>
              </a:defRPr>
            </a:lvl3pPr>
            <a:lvl4pPr marL="2285886" indent="-326555" algn="l" defTabSz="653110" rtl="0" eaLnBrk="1" latinLnBrk="0" hangingPunct="1">
              <a:spcBef>
                <a:spcPct val="20000"/>
              </a:spcBef>
              <a:buFontTx/>
              <a:buNone/>
              <a:defRPr sz="2000" kern="1200">
                <a:solidFill>
                  <a:srgbClr val="141313"/>
                </a:solidFill>
                <a:latin typeface="+mn-lt"/>
                <a:ea typeface="+mn-ea"/>
                <a:cs typeface="+mn-cs"/>
              </a:defRPr>
            </a:lvl4pPr>
            <a:lvl5pPr marL="2938996" indent="-326555" algn="l" defTabSz="653110" rtl="0" eaLnBrk="1" latinLnBrk="0" hangingPunct="1">
              <a:spcBef>
                <a:spcPct val="20000"/>
              </a:spcBef>
              <a:buFontTx/>
              <a:buNone/>
              <a:defRPr sz="2000" kern="1200">
                <a:solidFill>
                  <a:srgbClr val="141313"/>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r>
              <a:rPr lang="en-US" i="1"/>
              <a:t>Attach proof of professional liability </a:t>
            </a:r>
          </a:p>
          <a:p>
            <a:endParaRPr lang="en-US" i="1"/>
          </a:p>
          <a:p>
            <a:endParaRPr lang="en-US" i="1" dirty="0"/>
          </a:p>
        </p:txBody>
      </p:sp>
      <p:sp>
        <p:nvSpPr>
          <p:cNvPr id="5" name="TextBox 4"/>
          <p:cNvSpPr txBox="1"/>
          <p:nvPr/>
        </p:nvSpPr>
        <p:spPr>
          <a:xfrm>
            <a:off x="698501" y="2392837"/>
            <a:ext cx="10769600" cy="400031"/>
          </a:xfrm>
          <a:prstGeom prst="rect">
            <a:avLst/>
          </a:prstGeom>
          <a:noFill/>
        </p:spPr>
        <p:txBody>
          <a:bodyPr wrap="square" lIns="91371" tIns="45681" rIns="91371" bIns="45681" rtlCol="0">
            <a:spAutoFit/>
          </a:bodyPr>
          <a:lstStyle/>
          <a:p>
            <a:r>
              <a:rPr lang="en-US" sz="2000" dirty="0"/>
              <a:t>Attach proof of professional liability if applicable</a:t>
            </a:r>
          </a:p>
        </p:txBody>
      </p:sp>
      <p:pic>
        <p:nvPicPr>
          <p:cNvPr id="4101"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6" y="3100173"/>
            <a:ext cx="8445499" cy="496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09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335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1749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0389"/>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buFont typeface="Arial" panose="020B0604020202020204" pitchFamily="34" charset="0"/>
              <a:buChar char="•"/>
            </a:pPr>
            <a:r>
              <a:rPr lang="en-US" dirty="0"/>
              <a:t>MAD 335 applications are used to enroll providers to whom payment will be made</a:t>
            </a:r>
          </a:p>
          <a:p>
            <a:pPr marL="342626" indent="-342626">
              <a:buFont typeface="Arial" panose="020B0604020202020204" pitchFamily="34" charset="0"/>
              <a:buChar char="•"/>
            </a:pPr>
            <a:r>
              <a:rPr lang="en-US" dirty="0"/>
              <a:t>Select either: </a:t>
            </a:r>
          </a:p>
          <a:p>
            <a:pPr marL="1403084" lvl="1" indent="-342626">
              <a:buFont typeface="Arial" panose="020B0604020202020204" pitchFamily="34" charset="0"/>
              <a:buChar char="•"/>
            </a:pPr>
            <a:r>
              <a:rPr lang="en-US" dirty="0"/>
              <a:t>Fee-For-Service (FFS) and Managed Care Organization (MCO) network or Fee-For-Service (FFS) only. </a:t>
            </a:r>
          </a:p>
          <a:p>
            <a:pPr marL="1403084" lvl="1" indent="-342626">
              <a:buFont typeface="Arial" panose="020B0604020202020204" pitchFamily="34" charset="0"/>
              <a:buChar char="•"/>
            </a:pPr>
            <a:r>
              <a:rPr lang="en-US" dirty="0"/>
              <a:t>Managed Care Organization (MCO) Only </a:t>
            </a:r>
          </a:p>
          <a:p>
            <a:pPr marL="1403084" lvl="1" indent="-342626">
              <a:buFont typeface="Arial" panose="020B0604020202020204" pitchFamily="34" charset="0"/>
              <a:buChar char="•"/>
            </a:pPr>
            <a:endParaRPr lang="en-US" dirty="0"/>
          </a:p>
          <a:p>
            <a:pPr marL="1403084" lvl="1" indent="-342626">
              <a:buFont typeface="Arial" panose="020B0604020202020204" pitchFamily="34" charset="0"/>
              <a:buChar char="•"/>
            </a:pPr>
            <a:endParaRPr lang="en-US" dirty="0"/>
          </a:p>
          <a:p>
            <a:pPr marL="342626" indent="-342626">
              <a:buFont typeface="Arial" panose="020B0604020202020204" pitchFamily="34" charset="0"/>
              <a:buChar char="•"/>
            </a:pPr>
            <a:r>
              <a:rPr lang="en-US" dirty="0"/>
              <a:t>Click on “initial enrollment” and “continue”</a:t>
            </a:r>
          </a:p>
          <a:p>
            <a:endParaRPr lang="en-US" i="1" dirty="0"/>
          </a:p>
          <a:p>
            <a:endParaRPr lang="en-US" b="1" i="1" dirty="0"/>
          </a:p>
        </p:txBody>
      </p:sp>
    </p:spTree>
    <p:extLst>
      <p:ext uri="{BB962C8B-B14F-4D97-AF65-F5344CB8AC3E}">
        <p14:creationId xmlns:p14="http://schemas.microsoft.com/office/powerpoint/2010/main" val="940369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4126"/>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b="1" i="1" dirty="0"/>
              <a:t>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9" t="-520" r="571" b="9215"/>
          <a:stretch/>
        </p:blipFill>
        <p:spPr bwMode="auto">
          <a:xfrm>
            <a:off x="10050885" y="3421654"/>
            <a:ext cx="3840480" cy="1920240"/>
          </a:xfrm>
          <a:prstGeom prst="rect">
            <a:avLst/>
          </a:prstGeom>
          <a:solidFill>
            <a:schemeClr val="accent1"/>
          </a:solidFill>
          <a:ln w="9525">
            <a:solidFill>
              <a:schemeClr val="tx1"/>
            </a:solidFill>
            <a:miter lim="800000"/>
            <a:headEnd/>
            <a:tailEnd/>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71" y="2364829"/>
            <a:ext cx="8825485" cy="5492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1028070" y="4200276"/>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0000"/>
              </a:solidFill>
            </a:endParaRPr>
          </a:p>
        </p:txBody>
      </p:sp>
    </p:spTree>
    <p:extLst>
      <p:ext uri="{BB962C8B-B14F-4D97-AF65-F5344CB8AC3E}">
        <p14:creationId xmlns:p14="http://schemas.microsoft.com/office/powerpoint/2010/main" val="3724283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594893"/>
            <a:ext cx="13699394" cy="684284"/>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a:t>Use the Provider Type &amp; Specialty Listing link on the portal to view your provider type and the required documentation associated with that provider type.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1" y="3248025"/>
            <a:ext cx="9553575" cy="403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41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80441"/>
            <a:ext cx="13581062" cy="670636"/>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703" y="2082803"/>
            <a:ext cx="13932280" cy="5710072"/>
          </a:xfrm>
        </p:spPr>
        <p:txBody>
          <a:bodyPr/>
          <a:lstStyle/>
          <a:p>
            <a:r>
              <a:rPr lang="en-US" dirty="0"/>
              <a:t>Click on the specialty being requested </a:t>
            </a:r>
          </a:p>
          <a:p>
            <a:r>
              <a:rPr lang="en-US" b="1" i="1" dirty="0"/>
              <a:t>Note:</a:t>
            </a:r>
            <a:r>
              <a:rPr lang="en-US" i="1" dirty="0"/>
              <a:t> not all provider types require a specialty</a:t>
            </a:r>
          </a:p>
          <a:p>
            <a:endParaRPr lang="en-US" b="1"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3" y="3358699"/>
            <a:ext cx="9544050" cy="415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842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2597"/>
            <a:ext cx="13581062" cy="76617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Take note of your Reference Number. This will be the number you use to retrieve the application later.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2697358"/>
            <a:ext cx="8443984" cy="4722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126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059727"/>
            <a:ext cx="8242934" cy="2180492"/>
          </a:xfrm>
          <a:solidFill>
            <a:schemeClr val="bg1"/>
          </a:solidFill>
        </p:spPr>
        <p:txBody>
          <a:bodyPr/>
          <a:lstStyle/>
          <a:p>
            <a:pPr>
              <a:lnSpc>
                <a:spcPct val="150000"/>
              </a:lnSpc>
              <a:spcBef>
                <a:spcPts val="600"/>
              </a:spcBef>
              <a:spcAft>
                <a:spcPts val="600"/>
              </a:spcAft>
            </a:pPr>
            <a:r>
              <a:rPr lang="en-US" sz="4400" dirty="0"/>
              <a:t>New Mexico Web Portal Information and Enhancements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6782"/>
            <a:ext cx="13581062" cy="697931"/>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lnSpc>
                <a:spcPct val="100000"/>
              </a:lnSpc>
              <a:buFont typeface="Arial" panose="020B0604020202020204" pitchFamily="34" charset="0"/>
              <a:buChar char="•"/>
            </a:pPr>
            <a:r>
              <a:rPr lang="en-US" dirty="0"/>
              <a:t>If services are provided in NM, a CRS number is needed</a:t>
            </a:r>
          </a:p>
          <a:p>
            <a:pPr marL="342626" indent="-342626">
              <a:lnSpc>
                <a:spcPct val="100000"/>
              </a:lnSpc>
              <a:buFont typeface="Arial" panose="020B0604020202020204" pitchFamily="34" charset="0"/>
              <a:buChar char="•"/>
            </a:pPr>
            <a:r>
              <a:rPr lang="en-US" dirty="0"/>
              <a:t>Only one type of tax identification number can be added to this page (either Employer Identification Number or Social Security Number, not both)</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3330053"/>
            <a:ext cx="9591675" cy="4623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0334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6817"/>
            <a:ext cx="13581062" cy="62249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0"/>
            <a:ext cx="13713917" cy="610973"/>
          </a:xfrm>
        </p:spPr>
        <p:txBody>
          <a:bodyPr/>
          <a:lstStyle/>
          <a:p>
            <a:r>
              <a:rPr lang="en-US" dirty="0"/>
              <a:t>Practice location address, mailing and billing address are required</a:t>
            </a:r>
          </a:p>
          <a:p>
            <a:endParaRPr lang="en-US" i="1" dirty="0"/>
          </a:p>
          <a:p>
            <a:endParaRPr lang="en-US" i="1" dirty="0"/>
          </a:p>
        </p:txBody>
      </p:sp>
      <p:pic>
        <p:nvPicPr>
          <p:cNvPr id="6146" name="Picture 5" descr="image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98" y="2660627"/>
            <a:ext cx="4097680" cy="510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75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7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Enter business name or individual name</a:t>
            </a:r>
          </a:p>
          <a:p>
            <a:r>
              <a:rPr lang="en-US" b="1" i="1" dirty="0"/>
              <a:t>Note:</a:t>
            </a:r>
            <a:r>
              <a:rPr lang="en-US" i="1" dirty="0"/>
              <a:t> Type 1 NPIs are assigned to individual providers, and Type 2 NPIs are assigned to organizational providers</a:t>
            </a:r>
          </a:p>
          <a:p>
            <a:pPr>
              <a:lnSpc>
                <a:spcPct val="100000"/>
              </a:lnSpc>
            </a:pPr>
            <a:endParaRPr lang="en-US" b="1" i="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4" y="3411945"/>
            <a:ext cx="9311102" cy="4700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8977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309"/>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18"/>
            <a:ext cx="13542394" cy="5965967"/>
          </a:xfrm>
        </p:spPr>
        <p:txBody>
          <a:bodyPr/>
          <a:lstStyle/>
          <a:p>
            <a:r>
              <a:rPr lang="en-US" dirty="0"/>
              <a:t>Select and upload attachments that pertain to your provider type and specialty</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691322"/>
            <a:ext cx="748665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9013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9567"/>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Enter any/all providers that are rendering services for your group</a:t>
            </a:r>
          </a:p>
          <a:p>
            <a:endParaRPr lang="en-US" b="1"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926047"/>
            <a:ext cx="9534525" cy="4817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7883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017"/>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6146800"/>
          </a:xfrm>
        </p:spPr>
        <p:txBody>
          <a:bodyPr/>
          <a:lstStyle/>
          <a:p>
            <a:r>
              <a:rPr lang="en-US" dirty="0"/>
              <a:t>Select professional liability type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593074"/>
            <a:ext cx="9534525" cy="5500048"/>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1256407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89736"/>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3492499" y="5246129"/>
            <a:ext cx="13542394" cy="6146800"/>
          </a:xfrm>
        </p:spPr>
        <p:txBody>
          <a:bodyPr/>
          <a:lstStyle/>
          <a:p>
            <a:r>
              <a:rPr lang="en-US" i="1" dirty="0"/>
              <a:t>Attach proof of professional liability </a:t>
            </a:r>
          </a:p>
          <a:p>
            <a:endParaRPr lang="en-US" i="1" dirty="0"/>
          </a:p>
        </p:txBody>
      </p:sp>
      <p:pic>
        <p:nvPicPr>
          <p:cNvPr id="51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1" y="3012516"/>
            <a:ext cx="6688138" cy="5026822"/>
          </a:xfrm>
          <a:prstGeom prst="rect">
            <a:avLst/>
          </a:prstGeom>
          <a:solidFill>
            <a:schemeClr val="accent1"/>
          </a:solidFill>
          <a:ln w="9525">
            <a:solidFill>
              <a:srgbClr val="000000"/>
            </a:solidFill>
            <a:miter lim="800000"/>
            <a:headEnd/>
            <a:tailEnd/>
          </a:ln>
        </p:spPr>
      </p:pic>
      <p:sp>
        <p:nvSpPr>
          <p:cNvPr id="4" name="TextBox 3"/>
          <p:cNvSpPr txBox="1"/>
          <p:nvPr/>
        </p:nvSpPr>
        <p:spPr>
          <a:xfrm>
            <a:off x="1155699" y="2260233"/>
            <a:ext cx="8496301" cy="800140"/>
          </a:xfrm>
          <a:prstGeom prst="rect">
            <a:avLst/>
          </a:prstGeom>
          <a:noFill/>
        </p:spPr>
        <p:txBody>
          <a:bodyPr wrap="square" lIns="91371" tIns="45681" rIns="91371" bIns="45681" rtlCol="0">
            <a:spAutoFit/>
          </a:bodyPr>
          <a:lstStyle/>
          <a:p>
            <a:r>
              <a:rPr lang="en-US" sz="2000" dirty="0"/>
              <a:t>Attach proof of professional liability if applicable</a:t>
            </a:r>
          </a:p>
          <a:p>
            <a:endParaRPr lang="en-US" dirty="0"/>
          </a:p>
        </p:txBody>
      </p:sp>
    </p:spTree>
    <p:extLst>
      <p:ext uri="{BB962C8B-B14F-4D97-AF65-F5344CB8AC3E}">
        <p14:creationId xmlns:p14="http://schemas.microsoft.com/office/powerpoint/2010/main" val="979756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11" y="1596458"/>
            <a:ext cx="13581062" cy="738875"/>
          </a:xfrm>
        </p:spPr>
        <p:txBody>
          <a:bodyPr/>
          <a:lstStyle/>
          <a:p>
            <a:r>
              <a:rPr lang="en-US" sz="3100" dirty="0"/>
              <a:t>Web Portal Application Submission Process – MAD 335</a:t>
            </a:r>
            <a:endParaRPr lang="en-US" dirty="0"/>
          </a:p>
        </p:txBody>
      </p:sp>
      <p:sp>
        <p:nvSpPr>
          <p:cNvPr id="3" name="Text Placeholder 2"/>
          <p:cNvSpPr>
            <a:spLocks noGrp="1"/>
          </p:cNvSpPr>
          <p:nvPr>
            <p:ph type="body" sz="quarter" idx="13"/>
          </p:nvPr>
        </p:nvSpPr>
        <p:spPr/>
        <p:txBody>
          <a:bodyPr/>
          <a:lstStyle/>
          <a:p>
            <a:r>
              <a:rPr lang="en-US" dirty="0"/>
              <a:t>All Managing Employees must be disclosed</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24" y="2693876"/>
            <a:ext cx="9639301" cy="4790365"/>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2114322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5532652"/>
          </a:xfrm>
        </p:spPr>
        <p:txBody>
          <a:bodyPr/>
          <a:lstStyle/>
          <a:p>
            <a:r>
              <a:rPr lang="en-US" dirty="0"/>
              <a:t>Applicants must disclose any ownership of 5% or more  </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994928"/>
            <a:ext cx="7248525" cy="3993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6101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4704" y="3059727"/>
            <a:ext cx="9417482" cy="2180492"/>
          </a:xfrm>
          <a:solidFill>
            <a:schemeClr val="bg1"/>
          </a:solidFill>
        </p:spPr>
        <p:txBody>
          <a:bodyPr/>
          <a:lstStyle/>
          <a:p>
            <a:pPr>
              <a:lnSpc>
                <a:spcPct val="150000"/>
              </a:lnSpc>
              <a:spcBef>
                <a:spcPts val="600"/>
              </a:spcBef>
              <a:spcAft>
                <a:spcPts val="600"/>
              </a:spcAft>
            </a:pPr>
            <a:r>
              <a:rPr lang="en-US" sz="3600" dirty="0"/>
              <a:t>Web Portal Application Submission Process – Continued for both MAD 312 and MAD 335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7044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3"/>
          <a:srcRect l="2659" t="1" r="752" b="-631"/>
          <a:stretch/>
        </p:blipFill>
        <p:spPr>
          <a:xfrm>
            <a:off x="2194560" y="2266838"/>
            <a:ext cx="6400800" cy="5394960"/>
          </a:xfrm>
          <a:prstGeom prst="rect">
            <a:avLst/>
          </a:prstGeom>
          <a:ln>
            <a:solidFill>
              <a:schemeClr val="tx1"/>
            </a:solidFill>
          </a:ln>
        </p:spPr>
      </p:pic>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8857"/>
            <a:ext cx="13581062" cy="643340"/>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968030"/>
          </a:xfrm>
        </p:spPr>
        <p:txBody>
          <a:bodyPr/>
          <a:lstStyle/>
          <a:p>
            <a:pPr>
              <a:lnSpc>
                <a:spcPct val="100000"/>
              </a:lnSpc>
            </a:pPr>
            <a:r>
              <a:rPr lang="en-US" dirty="0"/>
              <a:t>Any “</a:t>
            </a:r>
            <a:r>
              <a:rPr lang="en-US" b="1" dirty="0"/>
              <a:t>yes</a:t>
            </a:r>
            <a:r>
              <a:rPr lang="en-US" dirty="0"/>
              <a:t>” answers to questions require supporting documentation</a:t>
            </a:r>
          </a:p>
          <a:p>
            <a:pPr>
              <a:lnSpc>
                <a:spcPct val="100000"/>
              </a:lnSpc>
            </a:pPr>
            <a:r>
              <a:rPr lang="en-US" b="1" i="1" dirty="0"/>
              <a:t>Note: </a:t>
            </a:r>
            <a:r>
              <a:rPr lang="en-US" i="1" dirty="0"/>
              <a:t>If services were rendered to a Medicaid recipient before application approval, ensure dates on all attached documents (license, board cert, insurance) encompass all the Date(s) of Service and are valid for at least 30 days from application submission date. </a:t>
            </a:r>
          </a:p>
          <a:p>
            <a:endParaRPr lang="en-US" b="1"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0" y="3809540"/>
            <a:ext cx="9534525" cy="4024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0830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47"/>
            <a:ext cx="13581062" cy="629693"/>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764663"/>
          </a:xfrm>
        </p:spPr>
        <p:txBody>
          <a:bodyPr/>
          <a:lstStyle/>
          <a:p>
            <a:r>
              <a:rPr lang="en-US" dirty="0"/>
              <a:t>Any additional documentation as required by the provider type and specialty list should be uploaded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8" y="2603066"/>
            <a:ext cx="9610725" cy="53499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6253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3235"/>
            <a:ext cx="13581062" cy="711580"/>
          </a:xfrm>
        </p:spPr>
        <p:txBody>
          <a:bodyPr/>
          <a:lstStyle/>
          <a:p>
            <a:r>
              <a:rPr lang="en-US" sz="3100" dirty="0"/>
              <a:t>Provider Enrollment Application </a:t>
            </a:r>
          </a:p>
        </p:txBody>
      </p:sp>
      <p:sp>
        <p:nvSpPr>
          <p:cNvPr id="3" name="Text Placeholder 2"/>
          <p:cNvSpPr>
            <a:spLocks noGrp="1"/>
          </p:cNvSpPr>
          <p:nvPr>
            <p:ph type="body" sz="quarter" idx="13"/>
          </p:nvPr>
        </p:nvSpPr>
        <p:spPr>
          <a:xfrm>
            <a:off x="520699" y="7710985"/>
            <a:ext cx="13542394" cy="177420"/>
          </a:xfrm>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27" y="2197292"/>
            <a:ext cx="9591675" cy="551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5655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4335"/>
            <a:ext cx="13581062" cy="752522"/>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802"/>
            <a:ext cx="13542394" cy="5913438"/>
          </a:xfrm>
        </p:spPr>
        <p:txBody>
          <a:bodyPr/>
          <a:lstStyle/>
          <a:p>
            <a:r>
              <a:rPr lang="en-US" dirty="0"/>
              <a:t>Electronically sign here to acknowledge application is true and correct</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35" y="2861831"/>
            <a:ext cx="9553574" cy="4993732"/>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3012703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5" y="1542198"/>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p:txBody>
          <a:bodyPr/>
          <a:lstStyle/>
          <a:p>
            <a:r>
              <a:rPr lang="en-US" b="1" i="1" dirty="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36" y="2673351"/>
            <a:ext cx="9505950" cy="3638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9266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3"/>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a:xfrm>
            <a:off x="341195" y="2082800"/>
            <a:ext cx="13721898" cy="5559946"/>
          </a:xfrm>
        </p:spPr>
        <p:txBody>
          <a:bodyPr/>
          <a:lstStyle/>
          <a:p>
            <a:r>
              <a:rPr lang="en-US" b="1" dirty="0">
                <a:solidFill>
                  <a:schemeClr val="accent6">
                    <a:lumMod val="75000"/>
                  </a:schemeClr>
                </a:solidFill>
              </a:rPr>
              <a:t>Congratulations! </a:t>
            </a:r>
            <a:r>
              <a:rPr lang="en-US" dirty="0"/>
              <a:t>Your application has been submitted. Be sure to keep your reference number, tracking number, and correspondence number.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5" y="3038146"/>
            <a:ext cx="9534525" cy="4438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9457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56</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Provider Enrollment Application Initial Screen</a:t>
            </a:r>
            <a:endParaRPr lang="en-US" dirty="0"/>
          </a:p>
        </p:txBody>
      </p:sp>
      <p:sp>
        <p:nvSpPr>
          <p:cNvPr id="8" name="Rectangle 3"/>
          <p:cNvSpPr txBox="1">
            <a:spLocks noChangeArrowheads="1"/>
          </p:cNvSpPr>
          <p:nvPr/>
        </p:nvSpPr>
        <p:spPr bwMode="auto">
          <a:xfrm>
            <a:off x="625475" y="2406647"/>
            <a:ext cx="12543155" cy="389530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1900" dirty="0"/>
              <a:t>Recall Your Existing Application section:</a:t>
            </a:r>
          </a:p>
          <a:p>
            <a:pPr marL="285521" indent="-285521" defTabSz="456834">
              <a:lnSpc>
                <a:spcPct val="170000"/>
              </a:lnSpc>
              <a:spcBef>
                <a:spcPts val="600"/>
              </a:spcBef>
              <a:spcAft>
                <a:spcPts val="600"/>
              </a:spcAft>
              <a:buFont typeface="Arial" panose="020B0604020202020204" pitchFamily="34" charset="0"/>
              <a:buChar char="•"/>
            </a:pPr>
            <a:r>
              <a:rPr lang="en-US" sz="1900" dirty="0"/>
              <a:t>If a provider left an application incomplete and did </a:t>
            </a:r>
            <a:r>
              <a:rPr lang="en-US" sz="1900" b="1" dirty="0"/>
              <a:t>NOT</a:t>
            </a:r>
            <a:r>
              <a:rPr lang="en-US" sz="1900" dirty="0"/>
              <a:t> submit it at all, you will have 90 days to </a:t>
            </a:r>
            <a:r>
              <a:rPr lang="en-US" sz="1900" b="1" dirty="0"/>
              <a:t>recall </a:t>
            </a:r>
            <a:r>
              <a:rPr lang="en-US" sz="1900" dirty="0"/>
              <a:t>the application, complete it, and submit via the portal. </a:t>
            </a:r>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r>
              <a:rPr lang="en-US" sz="1600" dirty="0"/>
              <a:t>If you forgot your reference number, enter your email and click submit.  </a:t>
            </a:r>
          </a:p>
          <a:p>
            <a:pPr defTabSz="456834">
              <a:lnSpc>
                <a:spcPct val="170000"/>
              </a:lnSpc>
              <a:spcBef>
                <a:spcPts val="600"/>
              </a:spcBef>
              <a:spcAft>
                <a:spcPts val="600"/>
              </a:spcAft>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pic>
        <p:nvPicPr>
          <p:cNvPr id="307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99" t="2882" r="424" b="7398"/>
          <a:stretch/>
        </p:blipFill>
        <p:spPr bwMode="auto">
          <a:xfrm>
            <a:off x="822960" y="4023360"/>
            <a:ext cx="676656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rotWithShape="1">
          <a:blip r:embed="rId4"/>
          <a:srcRect l="1136" t="4215" r="1430" b="1158"/>
          <a:stretch/>
        </p:blipFill>
        <p:spPr>
          <a:xfrm>
            <a:off x="914400" y="5852160"/>
            <a:ext cx="6675120" cy="1005840"/>
          </a:xfrm>
          <a:prstGeom prst="rect">
            <a:avLst/>
          </a:prstGeom>
          <a:ln>
            <a:solidFill>
              <a:schemeClr val="tx1"/>
            </a:solidFill>
          </a:ln>
        </p:spPr>
      </p:pic>
    </p:spTree>
    <p:extLst>
      <p:ext uri="{BB962C8B-B14F-4D97-AF65-F5344CB8AC3E}">
        <p14:creationId xmlns:p14="http://schemas.microsoft.com/office/powerpoint/2010/main" val="3298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a:t>Application Tips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3194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58</a:t>
            </a:fld>
            <a:endParaRPr lang="en-US" dirty="0"/>
          </a:p>
        </p:txBody>
      </p:sp>
      <p:sp>
        <p:nvSpPr>
          <p:cNvPr id="9" name="Rectangle 2"/>
          <p:cNvSpPr>
            <a:spLocks noGrp="1" noChangeArrowheads="1"/>
          </p:cNvSpPr>
          <p:nvPr>
            <p:ph type="title"/>
          </p:nvPr>
        </p:nvSpPr>
        <p:spPr>
          <a:xfrm>
            <a:off x="625476" y="1616801"/>
            <a:ext cx="12604750" cy="725488"/>
          </a:xfrm>
          <a:noFill/>
        </p:spPr>
        <p:txBody>
          <a:bodyPr/>
          <a:lstStyle/>
          <a:p>
            <a:r>
              <a:rPr lang="en-US" sz="3100" dirty="0"/>
              <a:t>Provider Enrollment Applications Top Errors</a:t>
            </a:r>
          </a:p>
        </p:txBody>
      </p:sp>
      <p:sp>
        <p:nvSpPr>
          <p:cNvPr id="10" name="Rectangle 3"/>
          <p:cNvSpPr txBox="1">
            <a:spLocks noChangeArrowheads="1"/>
          </p:cNvSpPr>
          <p:nvPr/>
        </p:nvSpPr>
        <p:spPr bwMode="auto">
          <a:xfrm>
            <a:off x="625475" y="2164536"/>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pPr>
            <a:r>
              <a:rPr lang="en-US" sz="1900" b="1" dirty="0">
                <a:solidFill>
                  <a:schemeClr val="accent6">
                    <a:lumMod val="75000"/>
                  </a:schemeClr>
                </a:solidFill>
              </a:rPr>
              <a:t>Expired License or Insurance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To ensure processing is not delayed, validate that the license or Certificate of Insurance (COI) expiration dates is greater than 30 calendar days from the day Conduent receives your application. </a:t>
            </a:r>
          </a:p>
          <a:p>
            <a:pPr>
              <a:lnSpc>
                <a:spcPct val="150000"/>
              </a:lnSpc>
            </a:pPr>
            <a:endParaRPr lang="en-US" sz="1900" dirty="0"/>
          </a:p>
          <a:p>
            <a:pPr>
              <a:lnSpc>
                <a:spcPct val="150000"/>
              </a:lnSpc>
            </a:pPr>
            <a:r>
              <a:rPr lang="en-US" sz="1900" b="1" dirty="0">
                <a:solidFill>
                  <a:schemeClr val="accent6">
                    <a:lumMod val="75000"/>
                  </a:schemeClr>
                </a:solidFill>
              </a:rPr>
              <a:t>Incorrect National Provider Identification Number (NPI) </a:t>
            </a:r>
          </a:p>
          <a:p>
            <a:pPr>
              <a:lnSpc>
                <a:spcPct val="150000"/>
              </a:lnSpc>
            </a:pPr>
            <a:endParaRPr lang="en-US" sz="1900" dirty="0"/>
          </a:p>
          <a:p>
            <a:pPr>
              <a:lnSpc>
                <a:spcPct val="150000"/>
              </a:lnSpc>
            </a:pPr>
            <a:r>
              <a:rPr lang="en-US" sz="1900" b="1" dirty="0">
                <a:solidFill>
                  <a:schemeClr val="accent6">
                    <a:lumMod val="75000"/>
                  </a:schemeClr>
                </a:solidFill>
              </a:rPr>
              <a:t>Note: </a:t>
            </a:r>
            <a:r>
              <a:rPr lang="en-US" sz="1900" dirty="0"/>
              <a:t>Applications using a Social Security Number (SSN) need a Type 1 NPI, and applications using a Federal Employer Identification Number (FEIN) need a Type 2 NPI.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We recommend visiting the National Plan and Provider Enumeration System (NPPES) website to ensure the correct NPI is entered on the application. The NPPES website is listed directly below: </a:t>
            </a:r>
          </a:p>
          <a:p>
            <a:pPr>
              <a:lnSpc>
                <a:spcPct val="150000"/>
              </a:lnSpc>
            </a:pPr>
            <a:r>
              <a:rPr lang="en-US" sz="1900" dirty="0">
                <a:hlinkClick r:id="rId3"/>
              </a:rPr>
              <a:t>https://npiregistry.cms.hhs.gov/</a:t>
            </a:r>
            <a:r>
              <a:rPr lang="en-US" sz="1900" dirty="0"/>
              <a:t> </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Tree>
    <p:extLst>
      <p:ext uri="{BB962C8B-B14F-4D97-AF65-F5344CB8AC3E}">
        <p14:creationId xmlns:p14="http://schemas.microsoft.com/office/powerpoint/2010/main" val="26606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0954"/>
            <a:ext cx="13581062" cy="646723"/>
          </a:xfrm>
        </p:spPr>
        <p:txBody>
          <a:bodyPr/>
          <a:lstStyle/>
          <a:p>
            <a:r>
              <a:rPr lang="en-US" sz="3100" dirty="0"/>
              <a:t>Provider Enrollment Applications Top Errors </a:t>
            </a:r>
            <a:r>
              <a:rPr lang="en-US" sz="3100" i="1" dirty="0"/>
              <a:t>Continued</a:t>
            </a:r>
            <a:r>
              <a:rPr lang="en-US" sz="3100" dirty="0"/>
              <a:t> </a:t>
            </a:r>
          </a:p>
        </p:txBody>
      </p:sp>
      <p:sp>
        <p:nvSpPr>
          <p:cNvPr id="3" name="Text Placeholder 2"/>
          <p:cNvSpPr>
            <a:spLocks noGrp="1"/>
          </p:cNvSpPr>
          <p:nvPr>
            <p:ph type="body" sz="quarter" idx="13"/>
          </p:nvPr>
        </p:nvSpPr>
        <p:spPr/>
        <p:txBody>
          <a:bodyPr/>
          <a:lstStyle/>
          <a:p>
            <a:r>
              <a:rPr lang="en-US" b="1" dirty="0">
                <a:solidFill>
                  <a:schemeClr val="accent6">
                    <a:lumMod val="75000"/>
                  </a:schemeClr>
                </a:solidFill>
              </a:rPr>
              <a:t>Incomplete or Missing Information – IRS Letter/W-9 or Approval Letters </a:t>
            </a:r>
          </a:p>
          <a:p>
            <a:r>
              <a:rPr lang="en-US" b="1" dirty="0">
                <a:solidFill>
                  <a:schemeClr val="accent6">
                    <a:lumMod val="75000"/>
                  </a:schemeClr>
                </a:solidFill>
              </a:rPr>
              <a:t>Tip: </a:t>
            </a:r>
            <a:r>
              <a:rPr lang="en-US" dirty="0"/>
              <a:t>We recommend you refer to the Provider Type and Specialty List before submitting your application in order to review the required attachments for your specific provider type. </a:t>
            </a:r>
          </a:p>
          <a:p>
            <a:endParaRPr lang="en-US" dirty="0"/>
          </a:p>
        </p:txBody>
      </p:sp>
    </p:spTree>
    <p:extLst>
      <p:ext uri="{BB962C8B-B14F-4D97-AF65-F5344CB8AC3E}">
        <p14:creationId xmlns:p14="http://schemas.microsoft.com/office/powerpoint/2010/main" val="346839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Provider Search</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2491709"/>
            <a:ext cx="10191005" cy="4255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17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a:t>Return to Provider </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0108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61</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Return to Provider </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marL="285521" indent="-285521">
              <a:lnSpc>
                <a:spcPct val="160000"/>
              </a:lnSpc>
              <a:spcBef>
                <a:spcPts val="300"/>
              </a:spcBef>
              <a:spcAft>
                <a:spcPts val="300"/>
              </a:spcAft>
              <a:buFont typeface="Arial" panose="020B0604020202020204" pitchFamily="34" charset="0"/>
              <a:buChar char="•"/>
            </a:pPr>
            <a:r>
              <a:rPr lang="en-US" sz="2000" dirty="0"/>
              <a:t>If an application contains errors and/or missing/incorrect documentation, the provider will receive timely notification (via email) detailing the corrections needed before resubmitting the complete application to Conduent for review</a:t>
            </a:r>
          </a:p>
          <a:p>
            <a:pPr marL="285521" indent="-285521">
              <a:lnSpc>
                <a:spcPct val="160000"/>
              </a:lnSpc>
              <a:spcBef>
                <a:spcPts val="300"/>
              </a:spcBef>
              <a:spcAft>
                <a:spcPts val="300"/>
              </a:spcAft>
              <a:buFont typeface="Arial" panose="020B0604020202020204" pitchFamily="34" charset="0"/>
              <a:buChar char="•"/>
            </a:pPr>
            <a:r>
              <a:rPr lang="en-US" sz="2000" dirty="0"/>
              <a:t> This process is referred to as “Return to Provider” (RTP)  </a:t>
            </a:r>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20626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62</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Return to Provider</a:t>
            </a:r>
            <a:endParaRPr lang="en-US" dirty="0"/>
          </a:p>
        </p:txBody>
      </p:sp>
      <p:sp>
        <p:nvSpPr>
          <p:cNvPr id="8" name="Rectangle 3"/>
          <p:cNvSpPr txBox="1">
            <a:spLocks noChangeArrowheads="1"/>
          </p:cNvSpPr>
          <p:nvPr/>
        </p:nvSpPr>
        <p:spPr bwMode="auto">
          <a:xfrm>
            <a:off x="625475" y="2406667"/>
            <a:ext cx="4454525" cy="2546353"/>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Reopen and Resubmit Your Returned Application section:</a:t>
            </a:r>
          </a:p>
          <a:p>
            <a:pPr marL="285521" indent="-285521" defTabSz="456834">
              <a:lnSpc>
                <a:spcPct val="170000"/>
              </a:lnSpc>
              <a:spcBef>
                <a:spcPts val="600"/>
              </a:spcBef>
              <a:spcAft>
                <a:spcPts val="600"/>
              </a:spcAft>
              <a:buFont typeface="Arial" panose="020B0604020202020204" pitchFamily="34" charset="0"/>
              <a:buChar char="•"/>
            </a:pPr>
            <a:r>
              <a:rPr lang="en-US" sz="2000" dirty="0"/>
              <a:t>Have 6 months to </a:t>
            </a:r>
            <a:r>
              <a:rPr lang="en-US" sz="2000" b="1" dirty="0"/>
              <a:t>reopen </a:t>
            </a:r>
            <a:r>
              <a:rPr lang="en-US" sz="2000" dirty="0"/>
              <a:t>the application, make corrections and resubmit to us via the portal</a:t>
            </a:r>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a:blip r:embed="rId3"/>
          <a:stretch>
            <a:fillRect/>
          </a:stretch>
        </p:blipFill>
        <p:spPr>
          <a:xfrm>
            <a:off x="5686937" y="2201048"/>
            <a:ext cx="7040522" cy="5810495"/>
          </a:xfrm>
          <a:prstGeom prst="rect">
            <a:avLst/>
          </a:prstGeom>
          <a:ln>
            <a:solidFill>
              <a:srgbClr val="000000"/>
            </a:solidFill>
          </a:ln>
        </p:spPr>
      </p:pic>
      <p:sp>
        <p:nvSpPr>
          <p:cNvPr id="3" name="Right Arrow 2"/>
          <p:cNvSpPr/>
          <p:nvPr/>
        </p:nvSpPr>
        <p:spPr>
          <a:xfrm>
            <a:off x="6203092" y="6969214"/>
            <a:ext cx="951470" cy="345990"/>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FFFE"/>
              </a:solidFill>
            </a:endParaRPr>
          </a:p>
        </p:txBody>
      </p:sp>
    </p:spTree>
    <p:extLst>
      <p:ext uri="{BB962C8B-B14F-4D97-AF65-F5344CB8AC3E}">
        <p14:creationId xmlns:p14="http://schemas.microsoft.com/office/powerpoint/2010/main" val="15302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63</a:t>
            </a:fld>
            <a:endParaRPr lang="en-US" dirty="0"/>
          </a:p>
        </p:txBody>
      </p:sp>
      <p:sp>
        <p:nvSpPr>
          <p:cNvPr id="9" name="Rectangle 2"/>
          <p:cNvSpPr>
            <a:spLocks noGrp="1" noChangeArrowheads="1"/>
          </p:cNvSpPr>
          <p:nvPr>
            <p:ph type="title"/>
          </p:nvPr>
        </p:nvSpPr>
        <p:spPr>
          <a:xfrm>
            <a:off x="625476" y="1685580"/>
            <a:ext cx="12604750" cy="725488"/>
          </a:xfrm>
          <a:noFill/>
        </p:spPr>
        <p:txBody>
          <a:bodyPr/>
          <a:lstStyle/>
          <a:p>
            <a:r>
              <a:rPr lang="en-US" sz="3100" dirty="0"/>
              <a:t>Return to Provider </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defTabSz="456834">
              <a:lnSpc>
                <a:spcPct val="170000"/>
              </a:lnSpc>
              <a:spcBef>
                <a:spcPts val="600"/>
              </a:spcBef>
              <a:spcAft>
                <a:spcPts val="600"/>
              </a:spcAft>
            </a:pPr>
            <a:r>
              <a:rPr lang="en-US" sz="2000" dirty="0"/>
              <a:t>If a provider reopens their RTP application and does not resubmit during that session, you will have 90 days to resubmit that application using the </a:t>
            </a:r>
            <a:r>
              <a:rPr lang="en-US" sz="2000" b="1" dirty="0"/>
              <a:t>recall </a:t>
            </a:r>
            <a:r>
              <a:rPr lang="en-US" sz="2000" dirty="0"/>
              <a:t>option. </a:t>
            </a:r>
          </a:p>
          <a:p>
            <a:pPr marL="285521" indent="-285521" defTabSz="456834">
              <a:lnSpc>
                <a:spcPct val="170000"/>
              </a:lnSpc>
              <a:spcBef>
                <a:spcPts val="600"/>
              </a:spcBef>
              <a:spcAft>
                <a:spcPts val="600"/>
              </a:spcAft>
              <a:buFont typeface="Arial" panose="020B0604020202020204" pitchFamily="34" charset="0"/>
              <a:buChar char="•"/>
            </a:pPr>
            <a:endParaRPr lang="en-US" sz="19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271" y="4313081"/>
            <a:ext cx="6781800" cy="1019176"/>
          </a:xfrm>
          <a:prstGeom prst="rect">
            <a:avLst/>
          </a:prstGeom>
          <a:solidFill>
            <a:schemeClr val="accent1"/>
          </a:solidFill>
          <a:ln w="9525">
            <a:solidFill>
              <a:srgbClr val="000000"/>
            </a:solidFill>
            <a:miter lim="800000"/>
            <a:headEnd/>
            <a:tailEnd/>
          </a:ln>
        </p:spPr>
      </p:pic>
    </p:spTree>
    <p:extLst>
      <p:ext uri="{BB962C8B-B14F-4D97-AF65-F5344CB8AC3E}">
        <p14:creationId xmlns:p14="http://schemas.microsoft.com/office/powerpoint/2010/main" val="877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8020514" cy="1371600"/>
          </a:xfrm>
          <a:solidFill>
            <a:schemeClr val="bg1"/>
          </a:solidFill>
        </p:spPr>
        <p:txBody>
          <a:bodyPr/>
          <a:lstStyle/>
          <a:p>
            <a:r>
              <a:rPr lang="en-US" sz="4400" dirty="0"/>
              <a:t>Turn Around Document (TAD)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596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65</a:t>
            </a:fld>
            <a:endParaRPr lang="en-US" dirty="0"/>
          </a:p>
        </p:txBody>
      </p:sp>
      <p:sp>
        <p:nvSpPr>
          <p:cNvPr id="9" name="Rectangle 2"/>
          <p:cNvSpPr>
            <a:spLocks noGrp="1" noChangeArrowheads="1"/>
          </p:cNvSpPr>
          <p:nvPr>
            <p:ph type="title"/>
          </p:nvPr>
        </p:nvSpPr>
        <p:spPr>
          <a:xfrm>
            <a:off x="625476" y="1626828"/>
            <a:ext cx="12604750" cy="725488"/>
          </a:xfrm>
          <a:noFill/>
        </p:spPr>
        <p:txBody>
          <a:bodyPr/>
          <a:lstStyle/>
          <a:p>
            <a:r>
              <a:rPr lang="en-US" sz="3100" dirty="0"/>
              <a:t>Turn Around Document (TAD)</a:t>
            </a:r>
            <a:endParaRPr lang="en-US" dirty="0"/>
          </a:p>
        </p:txBody>
      </p:sp>
      <p:sp>
        <p:nvSpPr>
          <p:cNvPr id="10" name="Rectangle 3"/>
          <p:cNvSpPr txBox="1">
            <a:spLocks noChangeArrowheads="1"/>
          </p:cNvSpPr>
          <p:nvPr/>
        </p:nvSpPr>
        <p:spPr bwMode="auto">
          <a:xfrm>
            <a:off x="687072" y="2320625"/>
            <a:ext cx="11428730" cy="5464151"/>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1900" dirty="0"/>
              <a:t>The purpose of the Turn Around Document (TAD) is to re-verify the provider information we have is current. </a:t>
            </a:r>
          </a:p>
          <a:p>
            <a:pPr>
              <a:lnSpc>
                <a:spcPct val="160000"/>
              </a:lnSpc>
              <a:spcBef>
                <a:spcPts val="300"/>
              </a:spcBef>
              <a:spcAft>
                <a:spcPts val="300"/>
              </a:spcAft>
            </a:pPr>
            <a:r>
              <a:rPr lang="en-US" sz="1900" dirty="0"/>
              <a:t>TADs are issued to all enrolled providers every three years.</a:t>
            </a:r>
          </a:p>
          <a:p>
            <a:pPr>
              <a:lnSpc>
                <a:spcPct val="160000"/>
              </a:lnSpc>
              <a:spcBef>
                <a:spcPts val="300"/>
              </a:spcBef>
              <a:spcAft>
                <a:spcPts val="300"/>
              </a:spcAft>
            </a:pPr>
            <a:r>
              <a:rPr lang="en-US" sz="1900" dirty="0"/>
              <a:t>A total of five TADs are issued (if necessary) according to the following schedule: </a:t>
            </a:r>
          </a:p>
          <a:p>
            <a:pPr marL="853390" lvl="3" indent="-342626">
              <a:lnSpc>
                <a:spcPct val="160000"/>
              </a:lnSpc>
              <a:spcBef>
                <a:spcPts val="300"/>
              </a:spcBef>
              <a:spcAft>
                <a:spcPts val="300"/>
              </a:spcAft>
              <a:buFont typeface="Arial" panose="020B0604020202020204" pitchFamily="34" charset="0"/>
              <a:buChar char="•"/>
            </a:pPr>
            <a:r>
              <a:rPr lang="en-US" sz="1900" dirty="0"/>
              <a:t>Two months prior to renewal date (1</a:t>
            </a:r>
            <a:r>
              <a:rPr lang="en-US" sz="1900" baseline="30000" dirty="0"/>
              <a:t>st</a:t>
            </a:r>
            <a:r>
              <a:rPr lang="en-US" sz="1900" dirty="0"/>
              <a:t> &amp; 2</a:t>
            </a:r>
            <a:r>
              <a:rPr lang="en-US" sz="1900" baseline="30000" dirty="0"/>
              <a:t>nd</a:t>
            </a:r>
            <a:r>
              <a:rPr lang="en-US" sz="1900" dirty="0"/>
              <a:t> notices)</a:t>
            </a:r>
          </a:p>
          <a:p>
            <a:pPr marL="853390" lvl="3" indent="-342626">
              <a:lnSpc>
                <a:spcPct val="160000"/>
              </a:lnSpc>
              <a:spcBef>
                <a:spcPts val="300"/>
              </a:spcBef>
              <a:spcAft>
                <a:spcPts val="300"/>
              </a:spcAft>
              <a:buFont typeface="Arial" panose="020B0604020202020204" pitchFamily="34" charset="0"/>
              <a:buChar char="•"/>
            </a:pPr>
            <a:r>
              <a:rPr lang="en-US" sz="1900" dirty="0"/>
              <a:t>Renewal month (3</a:t>
            </a:r>
            <a:r>
              <a:rPr lang="en-US" sz="1900" baseline="30000" dirty="0"/>
              <a:t>rd</a:t>
            </a:r>
            <a:r>
              <a:rPr lang="en-US" sz="1900" dirty="0"/>
              <a:t> notice) </a:t>
            </a:r>
          </a:p>
          <a:p>
            <a:pPr marL="853390" lvl="3" indent="-342626">
              <a:lnSpc>
                <a:spcPct val="160000"/>
              </a:lnSpc>
              <a:spcBef>
                <a:spcPts val="300"/>
              </a:spcBef>
              <a:spcAft>
                <a:spcPts val="300"/>
              </a:spcAft>
              <a:buFont typeface="Arial" panose="020B0604020202020204" pitchFamily="34" charset="0"/>
              <a:buChar char="•"/>
            </a:pPr>
            <a:r>
              <a:rPr lang="en-US" sz="1900" dirty="0"/>
              <a:t>One month after renewal date (4</a:t>
            </a:r>
            <a:r>
              <a:rPr lang="en-US" sz="1900" baseline="30000" dirty="0"/>
              <a:t>th</a:t>
            </a:r>
            <a:r>
              <a:rPr lang="en-US" sz="1900" dirty="0"/>
              <a:t> notice)</a:t>
            </a:r>
          </a:p>
          <a:p>
            <a:pPr marL="853390" lvl="3" indent="-342626">
              <a:lnSpc>
                <a:spcPct val="160000"/>
              </a:lnSpc>
              <a:spcBef>
                <a:spcPts val="300"/>
              </a:spcBef>
              <a:spcAft>
                <a:spcPts val="300"/>
              </a:spcAft>
              <a:buFont typeface="Arial" panose="020B0604020202020204" pitchFamily="34" charset="0"/>
              <a:buChar char="•"/>
            </a:pPr>
            <a:r>
              <a:rPr lang="en-US" sz="1900" dirty="0"/>
              <a:t>Two months after renewal date (5</a:t>
            </a:r>
            <a:r>
              <a:rPr lang="en-US" sz="1900" baseline="30000" dirty="0"/>
              <a:t>th</a:t>
            </a:r>
            <a:r>
              <a:rPr lang="en-US" sz="1900" dirty="0"/>
              <a:t> notice)</a:t>
            </a:r>
          </a:p>
          <a:p>
            <a:pPr>
              <a:lnSpc>
                <a:spcPct val="160000"/>
              </a:lnSpc>
              <a:spcBef>
                <a:spcPts val="300"/>
              </a:spcBef>
              <a:spcAft>
                <a:spcPts val="300"/>
              </a:spcAft>
            </a:pPr>
            <a:r>
              <a:rPr lang="en-US" sz="1900" dirty="0"/>
              <a:t>If the provider fails to submit a completed TAD in response to at least one of the notices, the provider record will be terminated for no re-verification.</a:t>
            </a:r>
          </a:p>
          <a:p>
            <a:pPr>
              <a:lnSpc>
                <a:spcPct val="160000"/>
              </a:lnSpc>
              <a:spcBef>
                <a:spcPts val="300"/>
              </a:spcBef>
              <a:spcAft>
                <a:spcPts val="300"/>
              </a:spcAft>
            </a:pPr>
            <a:endParaRPr lang="en-US" sz="1700" dirty="0"/>
          </a:p>
          <a:p>
            <a:pPr>
              <a:lnSpc>
                <a:spcPct val="160000"/>
              </a:lnSpc>
              <a:spcBef>
                <a:spcPts val="300"/>
              </a:spcBef>
              <a:spcAft>
                <a:spcPts val="300"/>
              </a:spcAft>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7134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pPr>
              <a:lnSpc>
                <a:spcPct val="150000"/>
              </a:lnSpc>
              <a:spcBef>
                <a:spcPts val="600"/>
              </a:spcBef>
              <a:spcAft>
                <a:spcPts val="600"/>
              </a:spcAft>
            </a:pPr>
            <a:r>
              <a:rPr lang="en-US" dirty="0"/>
              <a:t>Online Provider Update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40558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August 20, 2024</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67</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4384" y="2820471"/>
            <a:ext cx="2514600" cy="30777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Non Secure Features</a:t>
            </a:r>
          </a:p>
        </p:txBody>
      </p:sp>
      <p:sp>
        <p:nvSpPr>
          <p:cNvPr id="12" name="Oval 6"/>
          <p:cNvSpPr>
            <a:spLocks noChangeArrowheads="1"/>
          </p:cNvSpPr>
          <p:nvPr/>
        </p:nvSpPr>
        <p:spPr bwMode="auto">
          <a:xfrm>
            <a:off x="363129" y="3497546"/>
            <a:ext cx="1613795"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7"/>
          <p:cNvSpPr>
            <a:spLocks noChangeShapeType="1"/>
          </p:cNvSpPr>
          <p:nvPr/>
        </p:nvSpPr>
        <p:spPr bwMode="auto">
          <a:xfrm flipH="1">
            <a:off x="1708483" y="3138036"/>
            <a:ext cx="380415" cy="375186"/>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4"/>
              </a:rPr>
              <a:t>https://nmmedicaid.portal.conduent.com/static/providerlogin.htm</a:t>
            </a:r>
            <a:r>
              <a:rPr lang="en-US" sz="2000" dirty="0"/>
              <a:t>  </a:t>
            </a:r>
          </a:p>
        </p:txBody>
      </p:sp>
    </p:spTree>
    <p:extLst>
      <p:ext uri="{BB962C8B-B14F-4D97-AF65-F5344CB8AC3E}">
        <p14:creationId xmlns:p14="http://schemas.microsoft.com/office/powerpoint/2010/main" val="8413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August 20, 2024</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68</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908056" y="3181757"/>
            <a:ext cx="1524000" cy="523220"/>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Secure Features requires login</a:t>
            </a:r>
          </a:p>
        </p:txBody>
      </p:sp>
      <p:sp>
        <p:nvSpPr>
          <p:cNvPr id="19" name="Oval 6"/>
          <p:cNvSpPr>
            <a:spLocks noChangeArrowheads="1"/>
          </p:cNvSpPr>
          <p:nvPr/>
        </p:nvSpPr>
        <p:spPr bwMode="auto">
          <a:xfrm>
            <a:off x="6036239" y="3954796"/>
            <a:ext cx="3200400" cy="2438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9375264" y="2733516"/>
            <a:ext cx="3819741"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Master Administrators (MA)</a:t>
            </a:r>
            <a:r>
              <a:rPr kumimoji="0" lang="en-US" sz="1400" b="0" i="0" u="none" strike="noStrike" kern="0" cap="none" spc="0" normalizeH="0" noProof="0" dirty="0">
                <a:ln>
                  <a:noFill/>
                </a:ln>
                <a:solidFill>
                  <a:srgbClr val="000000"/>
                </a:solidFill>
                <a:effectLst/>
                <a:uLnTx/>
                <a:uFillTx/>
              </a:rPr>
              <a:t> are the only users </a:t>
            </a:r>
            <a:r>
              <a:rPr lang="en-US" sz="1400" kern="0" dirty="0">
                <a:solidFill>
                  <a:srgbClr val="000000"/>
                </a:solidFill>
              </a:rPr>
              <a:t>who</a:t>
            </a:r>
            <a:r>
              <a:rPr kumimoji="0" lang="en-US" sz="1400" b="0" i="0" u="none" strike="noStrike" kern="0" cap="none" spc="0" normalizeH="0" noProof="0" dirty="0">
                <a:ln>
                  <a:noFill/>
                </a:ln>
                <a:solidFill>
                  <a:srgbClr val="000000"/>
                </a:solidFill>
                <a:effectLst/>
                <a:uLnTx/>
                <a:uFillTx/>
              </a:rPr>
              <a:t> can initially access the Provider Update section as well as assign User Rights to others.  </a:t>
            </a:r>
            <a:endParaRPr kumimoji="0" lang="en-US" sz="1400" b="0" i="0" u="none" strike="noStrike" kern="0" cap="none" spc="0" normalizeH="0" baseline="0" noProof="0" dirty="0">
              <a:ln>
                <a:noFill/>
              </a:ln>
              <a:solidFill>
                <a:srgbClr val="000000"/>
              </a:solidFill>
              <a:effectLst/>
              <a:uLnTx/>
              <a:uFillTx/>
            </a:endParaRPr>
          </a:p>
        </p:txBody>
      </p:sp>
      <p:sp>
        <p:nvSpPr>
          <p:cNvPr id="20" name="TextBox 19"/>
          <p:cNvSpPr txBox="1"/>
          <p:nvPr/>
        </p:nvSpPr>
        <p:spPr>
          <a:xfrm>
            <a:off x="9322710" y="6018028"/>
            <a:ext cx="4680369"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If you need assistance logging</a:t>
            </a:r>
            <a:r>
              <a:rPr kumimoji="0" lang="en-US" sz="1400" b="0" i="0" u="none" strike="noStrike" kern="0" cap="none" spc="0" normalizeH="0" noProof="0" dirty="0">
                <a:ln>
                  <a:noFill/>
                </a:ln>
                <a:solidFill>
                  <a:srgbClr val="000000"/>
                </a:solidFill>
                <a:effectLst/>
                <a:uLnTx/>
                <a:uFillTx/>
              </a:rPr>
              <a:t> in to the NM Web Portal, please contact the HIPAA Helpdesk at 1-800-299-7304 options 6, then 4 or by email at: </a:t>
            </a:r>
            <a:r>
              <a:rPr kumimoji="0" lang="en-US" sz="1400" b="0" i="0" u="none" strike="noStrike" kern="0" cap="none" spc="0" normalizeH="0" noProof="0" dirty="0">
                <a:ln>
                  <a:noFill/>
                </a:ln>
                <a:solidFill>
                  <a:srgbClr val="000000"/>
                </a:solidFill>
                <a:effectLst/>
                <a:uLnTx/>
                <a:uFillTx/>
                <a:hlinkClick r:id="rId4"/>
              </a:rPr>
              <a:t>HIPAA.Desk.NM@Conduent.com</a:t>
            </a:r>
            <a:r>
              <a:rPr kumimoji="0" lang="en-US" sz="1400" b="0" i="0" u="none" strike="noStrike" kern="0" cap="none" spc="0" normalizeH="0" noProof="0" dirty="0">
                <a:ln>
                  <a:noFill/>
                </a:ln>
                <a:solidFill>
                  <a:srgbClr val="000000"/>
                </a:solidFill>
                <a:effectLst/>
                <a:uLnTx/>
                <a:uFillTx/>
              </a:rPr>
              <a:t>. </a:t>
            </a:r>
            <a:endParaRPr kumimoji="0" lang="en-US" sz="1400" b="0" i="0" u="none" strike="noStrike" kern="0" cap="none" spc="0" normalizeH="0" baseline="0" noProof="0" dirty="0">
              <a:ln>
                <a:noFill/>
              </a:ln>
              <a:solidFill>
                <a:srgbClr val="000000"/>
              </a:solidFill>
              <a:effectLst/>
              <a:uLnTx/>
              <a:uFillTx/>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5"/>
              </a:rPr>
              <a:t>https://nmmedicaid.portal.conduent.com/static/providerlogin.htm</a:t>
            </a:r>
            <a:r>
              <a:rPr lang="en-US" sz="2000" dirty="0"/>
              <a:t>  </a:t>
            </a:r>
          </a:p>
        </p:txBody>
      </p:sp>
      <p:sp>
        <p:nvSpPr>
          <p:cNvPr id="21" name="TextBox 20"/>
          <p:cNvSpPr txBox="1"/>
          <p:nvPr/>
        </p:nvSpPr>
        <p:spPr>
          <a:xfrm>
            <a:off x="9375264" y="4138433"/>
            <a:ext cx="3819741"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If you are not the</a:t>
            </a:r>
            <a:r>
              <a:rPr kumimoji="0" lang="en-US" sz="1400" b="0" i="0" u="none" strike="noStrike" kern="0" cap="none" spc="0" normalizeH="0" noProof="0" dirty="0">
                <a:ln>
                  <a:noFill/>
                </a:ln>
                <a:solidFill>
                  <a:srgbClr val="000000"/>
                </a:solidFill>
                <a:effectLst/>
                <a:uLnTx/>
                <a:uFillTx/>
              </a:rPr>
              <a:t> MA, you can gain access to </a:t>
            </a:r>
            <a:r>
              <a:rPr lang="en-US" sz="1400" kern="0" dirty="0">
                <a:solidFill>
                  <a:srgbClr val="000000"/>
                </a:solidFill>
              </a:rPr>
              <a:t>make updates </a:t>
            </a:r>
            <a:r>
              <a:rPr kumimoji="0" lang="en-US" sz="1400" b="0" i="0" u="none" strike="noStrike" kern="0" cap="none" spc="0" normalizeH="0" noProof="0" dirty="0">
                <a:ln>
                  <a:noFill/>
                </a:ln>
                <a:solidFill>
                  <a:srgbClr val="000000"/>
                </a:solidFill>
                <a:effectLst/>
                <a:uLnTx/>
                <a:uFillTx/>
              </a:rPr>
              <a:t>by contacting your MA and asking them to grant you the Provider Update Security Privilege</a:t>
            </a:r>
            <a:r>
              <a:rPr lang="en-US" sz="1400" kern="0" dirty="0">
                <a:solidFill>
                  <a:srgbClr val="000000"/>
                </a:solidFill>
              </a:rPr>
              <a:t>.</a:t>
            </a:r>
            <a:endParaRPr kumimoji="0" lang="en-US" sz="1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554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44012" y="1373787"/>
            <a:ext cx="12413619" cy="725488"/>
          </a:xfrm>
          <a:noFill/>
        </p:spPr>
        <p:txBody>
          <a:bodyPr/>
          <a:lstStyle/>
          <a:p>
            <a:r>
              <a:rPr lang="en-US" sz="4400" dirty="0">
                <a:latin typeface="Arial" panose="020B0604020202020204" pitchFamily="34" charset="0"/>
                <a:cs typeface="Arial" panose="020B0604020202020204" pitchFamily="34" charset="0"/>
              </a:rPr>
              <a:t>Provider Update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62" y="3210473"/>
            <a:ext cx="8266537" cy="47962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a:off x="1871230" y="6079200"/>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3" name="Rectangle 2"/>
          <p:cNvSpPr/>
          <p:nvPr/>
        </p:nvSpPr>
        <p:spPr>
          <a:xfrm>
            <a:off x="644011" y="2260046"/>
            <a:ext cx="13396841" cy="892552"/>
          </a:xfrm>
          <a:prstGeom prst="rect">
            <a:avLst/>
          </a:prstGeom>
        </p:spPr>
        <p:txBody>
          <a:bodyPr wrap="square">
            <a:spAutoFit/>
          </a:bodyPr>
          <a:lstStyle/>
          <a:p>
            <a:pPr>
              <a:lnSpc>
                <a:spcPct val="100000"/>
              </a:lnSpc>
            </a:pPr>
            <a:r>
              <a:rPr lang="en-US" dirty="0"/>
              <a:t>Web Portal Master Administrators and Users with the assigned privilege will be able to access the tool from the left navigation pane after logging in.</a:t>
            </a:r>
          </a:p>
        </p:txBody>
      </p:sp>
    </p:spTree>
    <p:extLst>
      <p:ext uri="{BB962C8B-B14F-4D97-AF65-F5344CB8AC3E}">
        <p14:creationId xmlns:p14="http://schemas.microsoft.com/office/powerpoint/2010/main" val="898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Provider Search</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49" y="2408236"/>
            <a:ext cx="10623093" cy="441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47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98604"/>
            <a:ext cx="13581063" cy="604795"/>
          </a:xfrm>
        </p:spPr>
        <p:txBody>
          <a:bodyPr/>
          <a:lstStyle/>
          <a:p>
            <a:r>
              <a:rPr lang="en-US" sz="4400" dirty="0"/>
              <a:t>Provider Update Access </a:t>
            </a:r>
            <a:r>
              <a:rPr lang="en-US" sz="4400" i="1" dirty="0"/>
              <a:t>Continued</a:t>
            </a:r>
            <a:endParaRPr lang="en-US" sz="4400" dirty="0"/>
          </a:p>
        </p:txBody>
      </p:sp>
      <p:pic>
        <p:nvPicPr>
          <p:cNvPr id="1027"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67" y="2343015"/>
            <a:ext cx="12525142" cy="3435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2" descr="image006"/>
          <p:cNvPicPr>
            <a:picLocks noChangeAspect="1" noChangeArrowheads="1"/>
          </p:cNvPicPr>
          <p:nvPr/>
        </p:nvPicPr>
        <p:blipFill rotWithShape="1">
          <a:blip r:embed="rId4">
            <a:extLst>
              <a:ext uri="{28A0092B-C50C-407E-A947-70E740481C1C}">
                <a14:useLocalDpi xmlns:a14="http://schemas.microsoft.com/office/drawing/2010/main" val="0"/>
              </a:ext>
            </a:extLst>
          </a:blip>
          <a:srcRect b="14086"/>
          <a:stretch/>
        </p:blipFill>
        <p:spPr bwMode="auto">
          <a:xfrm>
            <a:off x="3361039" y="5955956"/>
            <a:ext cx="9782969" cy="2103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10800000">
            <a:off x="8838593" y="4266875"/>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10" name="Right Arrow 9"/>
          <p:cNvSpPr/>
          <p:nvPr/>
        </p:nvSpPr>
        <p:spPr>
          <a:xfrm rot="10800000">
            <a:off x="8838593" y="7211902"/>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12" name="TextBox 11"/>
          <p:cNvSpPr txBox="1"/>
          <p:nvPr/>
        </p:nvSpPr>
        <p:spPr>
          <a:xfrm>
            <a:off x="618866" y="5966456"/>
            <a:ext cx="2292851" cy="738664"/>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Select ‘Continue’ after</a:t>
            </a:r>
            <a:r>
              <a:rPr kumimoji="0" lang="en-US" sz="1400" b="0" i="0" u="none" strike="noStrike" kern="0" cap="none" spc="0" normalizeH="0" noProof="0" dirty="0">
                <a:ln>
                  <a:noFill/>
                </a:ln>
                <a:solidFill>
                  <a:srgbClr val="000000"/>
                </a:solidFill>
                <a:effectLst/>
                <a:uLnTx/>
                <a:uFillTx/>
              </a:rPr>
              <a:t> a provider number has been selected. </a:t>
            </a:r>
            <a:endParaRPr kumimoji="0" lang="en-US" sz="1400" b="0" i="0" u="none" strike="noStrike" kern="0" cap="none" spc="0" normalizeH="0" baseline="0" noProof="0" dirty="0">
              <a:ln>
                <a:noFill/>
              </a:ln>
              <a:solidFill>
                <a:srgbClr val="000000"/>
              </a:solidFill>
              <a:effectLst/>
              <a:uLnTx/>
              <a:uFillTx/>
            </a:endParaRPr>
          </a:p>
        </p:txBody>
      </p:sp>
      <p:sp>
        <p:nvSpPr>
          <p:cNvPr id="13" name="Line 7"/>
          <p:cNvSpPr>
            <a:spLocks noChangeShapeType="1"/>
          </p:cNvSpPr>
          <p:nvPr/>
        </p:nvSpPr>
        <p:spPr bwMode="auto">
          <a:xfrm>
            <a:off x="2911717" y="6705120"/>
            <a:ext cx="857094" cy="171674"/>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4857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359568"/>
            <a:ext cx="13581063" cy="570832"/>
          </a:xfrm>
        </p:spPr>
        <p:txBody>
          <a:bodyPr/>
          <a:lstStyle/>
          <a:p>
            <a:r>
              <a:rPr lang="en-US" sz="4400" dirty="0"/>
              <a:t>Provider Update Access</a:t>
            </a:r>
          </a:p>
        </p:txBody>
      </p:sp>
      <p:sp>
        <p:nvSpPr>
          <p:cNvPr id="3" name="Date Placeholder 2"/>
          <p:cNvSpPr>
            <a:spLocks noGrp="1"/>
          </p:cNvSpPr>
          <p:nvPr>
            <p:ph type="dt" sz="half" idx="10"/>
          </p:nvPr>
        </p:nvSpPr>
        <p:spPr/>
        <p:txBody>
          <a:bodyPr/>
          <a:lstStyle/>
          <a:p>
            <a:r>
              <a:rPr lang="en-US" dirty="0"/>
              <a:t>3/22/2018</a:t>
            </a:r>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17" y="3178594"/>
            <a:ext cx="9388968"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16417" y="2173542"/>
            <a:ext cx="12697058" cy="707886"/>
          </a:xfrm>
          <a:prstGeom prst="rect">
            <a:avLst/>
          </a:prstGeom>
        </p:spPr>
        <p:txBody>
          <a:bodyPr wrap="square">
            <a:spAutoFit/>
          </a:bodyPr>
          <a:lstStyle/>
          <a:p>
            <a:pPr>
              <a:lnSpc>
                <a:spcPct val="100000"/>
              </a:lnSpc>
            </a:pPr>
            <a:r>
              <a:rPr lang="en-US" sz="2000" dirty="0"/>
              <a:t>Providers may see the following error message to contact Conduent for guidance on moving forward with any provider record changes.</a:t>
            </a:r>
          </a:p>
        </p:txBody>
      </p:sp>
    </p:spTree>
    <p:extLst>
      <p:ext uri="{BB962C8B-B14F-4D97-AF65-F5344CB8AC3E}">
        <p14:creationId xmlns:p14="http://schemas.microsoft.com/office/powerpoint/2010/main" val="491525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1385684"/>
            <a:ext cx="13581063" cy="1118937"/>
          </a:xfrm>
        </p:spPr>
        <p:txBody>
          <a:bodyPr/>
          <a:lstStyle/>
          <a:p>
            <a:r>
              <a:rPr lang="en-US" sz="4400" dirty="0"/>
              <a:t>Provider Update Access </a:t>
            </a:r>
            <a:r>
              <a:rPr lang="en-US" sz="4400" i="1" dirty="0"/>
              <a:t>Continued</a:t>
            </a:r>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478504"/>
            <a:ext cx="13542393" cy="4644191"/>
          </a:xfrm>
        </p:spPr>
        <p:txBody>
          <a:bodyPr/>
          <a:lstStyle/>
          <a:p>
            <a:pPr marL="342900" indent="-342900">
              <a:lnSpc>
                <a:spcPct val="100000"/>
              </a:lnSpc>
              <a:buFont typeface="Arial" panose="020B0604020202020204" pitchFamily="34" charset="0"/>
              <a:buChar char="•"/>
            </a:pPr>
            <a:r>
              <a:rPr lang="en-US" dirty="0"/>
              <a:t>Upon enrollment with NM Medicaid, providers are classified as billing providers, rendering/servicing providers, or unrestricted providers</a:t>
            </a:r>
          </a:p>
          <a:p>
            <a:pPr marL="342900" indent="-342900">
              <a:lnSpc>
                <a:spcPct val="100000"/>
              </a:lnSpc>
              <a:buFont typeface="Arial" panose="020B0604020202020204" pitchFamily="34" charset="0"/>
              <a:buChar char="•"/>
            </a:pPr>
            <a:r>
              <a:rPr lang="en-US" dirty="0"/>
              <a:t>Fee for Service billing, </a:t>
            </a:r>
            <a:r>
              <a:rPr lang="en-US" dirty="0">
                <a:latin typeface="Arial" panose="020B0604020202020204" pitchFamily="34" charset="0"/>
                <a:cs typeface="Arial" panose="020B0604020202020204" pitchFamily="34" charset="0"/>
              </a:rPr>
              <a:t>rendering, and unrestricted providers </a:t>
            </a:r>
            <a:r>
              <a:rPr lang="en-US" dirty="0"/>
              <a:t>will have separate screens tailored to their application needs for updating purposes </a:t>
            </a:r>
          </a:p>
          <a:p>
            <a:pPr marL="1404204" lvl="1" indent="-342900">
              <a:buFont typeface="Arial" panose="020B0604020202020204" pitchFamily="34" charset="0"/>
              <a:buChar char="•"/>
            </a:pPr>
            <a:r>
              <a:rPr lang="en-US" sz="1600" b="1" dirty="0"/>
              <a:t>Billing Provider </a:t>
            </a:r>
            <a:r>
              <a:rPr lang="en-US" sz="1600" dirty="0"/>
              <a:t>- A provider or organization that can bill for a claim</a:t>
            </a:r>
          </a:p>
          <a:p>
            <a:pPr marL="1404204" lvl="1" indent="-342900">
              <a:buFont typeface="Arial" panose="020B0604020202020204" pitchFamily="34" charset="0"/>
              <a:buChar char="•"/>
            </a:pPr>
            <a:endParaRPr lang="en-US" sz="1600" dirty="0"/>
          </a:p>
          <a:p>
            <a:pPr marL="1404204" lvl="1" indent="-342900">
              <a:buFont typeface="Arial" panose="020B0604020202020204" pitchFamily="34" charset="0"/>
              <a:buChar char="•"/>
            </a:pPr>
            <a:r>
              <a:rPr lang="en-US" sz="1600" b="1" dirty="0"/>
              <a:t>Rendering Provider </a:t>
            </a:r>
            <a:r>
              <a:rPr lang="en-US" sz="1600" dirty="0"/>
              <a:t>- A healthcare provider who performs the service(s). Also called 'servicing' provider </a:t>
            </a:r>
          </a:p>
          <a:p>
            <a:pPr marL="1404204" lvl="1" indent="-342900">
              <a:buFont typeface="Arial" panose="020B0604020202020204" pitchFamily="34" charset="0"/>
              <a:buChar char="•"/>
            </a:pPr>
            <a:endParaRPr lang="en-US" sz="1600" dirty="0"/>
          </a:p>
          <a:p>
            <a:pPr marL="1404204" lvl="1" indent="-342900">
              <a:buFont typeface="Arial" panose="020B0604020202020204" pitchFamily="34" charset="0"/>
              <a:buChar char="•"/>
            </a:pPr>
            <a:r>
              <a:rPr lang="en-US" sz="1600" b="1" dirty="0"/>
              <a:t>Unrestricted Provider - </a:t>
            </a:r>
            <a:r>
              <a:rPr lang="en-US" sz="1600" dirty="0"/>
              <a:t>Providers that are billing </a:t>
            </a:r>
            <a:r>
              <a:rPr lang="en-US" sz="1600" b="1" dirty="0"/>
              <a:t>and</a:t>
            </a:r>
            <a:r>
              <a:rPr lang="en-US" sz="1600" dirty="0"/>
              <a:t> servicing providers</a:t>
            </a:r>
          </a:p>
          <a:p>
            <a:pPr marL="1404204" lvl="1" indent="-342900">
              <a:buFont typeface="Arial" panose="020B0604020202020204" pitchFamily="34" charset="0"/>
              <a:buChar char="•"/>
            </a:pPr>
            <a:endParaRPr lang="en-US" sz="1600" dirty="0"/>
          </a:p>
          <a:p>
            <a:pPr marL="342900" indent="-342900">
              <a:lnSpc>
                <a:spcPct val="100000"/>
              </a:lnSpc>
              <a:buFont typeface="Arial" panose="020B0604020202020204" pitchFamily="34" charset="0"/>
              <a:buChar char="•"/>
            </a:pPr>
            <a:r>
              <a:rPr lang="en-US" dirty="0"/>
              <a:t>Active providers or providers with a recently expired license will be able to access the tool</a:t>
            </a:r>
          </a:p>
          <a:p>
            <a:pPr marL="342900" indent="-342900">
              <a:lnSpc>
                <a:spcPct val="100000"/>
              </a:lnSpc>
              <a:buFont typeface="Arial" panose="020B0604020202020204" pitchFamily="34" charset="0"/>
              <a:buChar char="•"/>
            </a:pPr>
            <a:endParaRPr lang="en-US" sz="1600" dirty="0"/>
          </a:p>
          <a:p>
            <a:pPr>
              <a:lnSpc>
                <a:spcPct val="100000"/>
              </a:lnSpc>
            </a:pPr>
            <a:endParaRPr lang="en-US" dirty="0"/>
          </a:p>
          <a:p>
            <a:endParaRPr lang="en-US" dirty="0"/>
          </a:p>
        </p:txBody>
      </p:sp>
    </p:spTree>
    <p:extLst>
      <p:ext uri="{BB962C8B-B14F-4D97-AF65-F5344CB8AC3E}">
        <p14:creationId xmlns:p14="http://schemas.microsoft.com/office/powerpoint/2010/main" val="4409544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73</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solidFill>
                  <a:srgbClr val="000000"/>
                </a:solidFill>
              </a:rPr>
              <a:t>New Mexico Medicaid Resources</a:t>
            </a:r>
            <a:endParaRPr lang="en-US" dirty="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23" tIns="45711" rIns="91423" bIns="45711" numCol="1" anchor="t" anchorCtr="0" compatLnSpc="1">
            <a:prstTxWarp prst="textNoShape">
              <a:avLst/>
            </a:prstTxWarp>
          </a:bodyPr>
          <a:lstStyle/>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New Mexico Medicaid Online</a:t>
            </a:r>
          </a:p>
          <a:p>
            <a:pPr marL="853904" lvl="3" indent="-342831" defTabSz="652979">
              <a:lnSpc>
                <a:spcPct val="150000"/>
              </a:lnSpc>
              <a:spcBef>
                <a:spcPts val="600"/>
              </a:spcBef>
              <a:buSzPct val="75000"/>
            </a:pPr>
            <a:r>
              <a:rPr lang="en-US" sz="1600" dirty="0">
                <a:solidFill>
                  <a:prstClr val="black"/>
                </a:solidFill>
              </a:rPr>
              <a:t>Provider Information</a:t>
            </a:r>
          </a:p>
          <a:p>
            <a:pPr marL="853904" lvl="3" indent="-342831" defTabSz="652979">
              <a:lnSpc>
                <a:spcPct val="150000"/>
              </a:lnSpc>
              <a:spcBef>
                <a:spcPts val="600"/>
              </a:spcBef>
              <a:buSzPct val="75000"/>
            </a:pPr>
            <a:r>
              <a:rPr lang="en-US" sz="1600" dirty="0">
                <a:solidFill>
                  <a:prstClr val="black"/>
                </a:solidFill>
              </a:rPr>
              <a:t>Provider Login Screen Notices</a:t>
            </a:r>
          </a:p>
          <a:p>
            <a:pPr marL="853904" lvl="3" indent="-342831" defTabSz="652979">
              <a:lnSpc>
                <a:spcPct val="150000"/>
              </a:lnSpc>
              <a:spcBef>
                <a:spcPts val="600"/>
              </a:spcBef>
              <a:buSzPct val="75000"/>
            </a:pPr>
            <a:r>
              <a:rPr lang="en-US" sz="1600" dirty="0">
                <a:solidFill>
                  <a:prstClr val="black"/>
                </a:solidFill>
              </a:rPr>
              <a:t>Provider E-News Newsletters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Medicaid Provider Relations Call Center</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Communication Updates </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Field Representative</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Webinars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Open Forums and Live Training Sessions</a:t>
            </a:r>
          </a:p>
          <a:p>
            <a:pPr algn="r" defTabSz="652979">
              <a:buSzPct val="75000"/>
            </a:pPr>
            <a:r>
              <a:rPr lang="en-US" sz="2300" i="1" dirty="0">
                <a:solidFill>
                  <a:prstClr val="black"/>
                </a:solidFill>
              </a:rPr>
              <a:t>Continued on next page . . . </a:t>
            </a:r>
            <a:endParaRPr lang="en-US" sz="2300" i="1" dirty="0">
              <a:solidFill>
                <a:srgbClr val="00837B">
                  <a:lumMod val="50000"/>
                </a:srgbClr>
              </a:solidFill>
            </a:endParaRPr>
          </a:p>
          <a:p>
            <a:pPr defTabSz="652979"/>
            <a:r>
              <a:rPr lang="en-US" sz="1900" dirty="0">
                <a:solidFill>
                  <a:srgbClr val="00837B">
                    <a:lumMod val="50000"/>
                  </a:srgbClr>
                </a:solidFill>
              </a:rPr>
              <a:t> </a:t>
            </a:r>
          </a:p>
          <a:p>
            <a:pPr marL="342831" indent="-342831" defTabSz="914217" fontAlgn="base">
              <a:lnSpc>
                <a:spcPct val="150000"/>
              </a:lnSpc>
              <a:spcBef>
                <a:spcPts val="600"/>
              </a:spcBef>
              <a:spcAft>
                <a:spcPts val="600"/>
              </a:spcAft>
              <a:buFont typeface="Arial" pitchFamily="34" charset="0"/>
              <a:buChar char="•"/>
              <a:defRPr/>
            </a:pPr>
            <a:endParaRPr lang="en-US" sz="2000" i="1" kern="0" dirty="0">
              <a:solidFill>
                <a:prstClr val="black"/>
              </a:solidFill>
            </a:endParaRPr>
          </a:p>
          <a:p>
            <a:pPr lvl="1" defTabSz="652979"/>
            <a:br>
              <a:rPr lang="en-US" sz="2400" dirty="0">
                <a:solidFill>
                  <a:prstClr val="black"/>
                </a:solidFill>
              </a:rPr>
            </a:br>
            <a:br>
              <a:rPr lang="en-US" sz="2100" dirty="0">
                <a:solidFill>
                  <a:prstClr val="black"/>
                </a:solidFill>
              </a:rPr>
            </a:br>
            <a:endParaRPr lang="en-US" sz="21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FFFE"/>
              </a:solidFill>
            </a:endParaRPr>
          </a:p>
        </p:txBody>
      </p:sp>
    </p:spTree>
    <p:extLst>
      <p:ext uri="{BB962C8B-B14F-4D97-AF65-F5344CB8AC3E}">
        <p14:creationId xmlns:p14="http://schemas.microsoft.com/office/powerpoint/2010/main" val="10487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74</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Health Care Authority  </a:t>
            </a:r>
            <a:r>
              <a:rPr lang="en-US" sz="1100" dirty="0"/>
              <a:t>– </a:t>
            </a:r>
            <a:r>
              <a:rPr lang="en-US" sz="1100" dirty="0">
                <a:hlinkClick r:id="rId4"/>
              </a:rPr>
              <a:t>http://www.hca.nm.gov</a:t>
            </a:r>
            <a:r>
              <a:rPr lang="en-US" sz="1100" dirty="0"/>
              <a:t> </a:t>
            </a:r>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Call Center </a:t>
            </a:r>
            <a:r>
              <a:rPr lang="en-US" sz="1100" dirty="0"/>
              <a:t>– (800) 299 - 7304</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HIPAA.DeskNM@hsd.nm.gov</a:t>
            </a:r>
            <a:r>
              <a:rPr lang="en-US" sz="1100" dirty="0"/>
              <a:t>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Medical Assistance Division, Program Rules </a:t>
            </a:r>
            <a:r>
              <a:rPr lang="en-US" sz="1100" dirty="0"/>
              <a:t>– </a:t>
            </a:r>
            <a:r>
              <a:rPr lang="en-US" sz="1100" dirty="0">
                <a:hlinkClick r:id="rId8"/>
              </a:rPr>
              <a:t>http://www.hca.nm.gov/providers/rules-nm-administrative-code/</a:t>
            </a:r>
            <a:r>
              <a:rPr lang="en-US" sz="1100" dirty="0"/>
              <a:t> </a:t>
            </a:r>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25304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2338386"/>
            <a:ext cx="65055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6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9</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44" y="2408236"/>
            <a:ext cx="10421256"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0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12146</TotalTime>
  <Words>3078</Words>
  <Application>Microsoft Office PowerPoint</Application>
  <PresentationFormat>Custom</PresentationFormat>
  <Paragraphs>420</Paragraphs>
  <Slides>75</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75</vt:i4>
      </vt:variant>
    </vt:vector>
  </HeadingPairs>
  <TitlesOfParts>
    <vt:vector size="78" baseType="lpstr">
      <vt:lpstr>Arial</vt:lpstr>
      <vt:lpstr>Calibri</vt:lpstr>
      <vt:lpstr>Conduent_PPT_Template_White_6Jan</vt:lpstr>
      <vt:lpstr>Behavioral Health Provider Enrollment Workshop</vt:lpstr>
      <vt:lpstr>Purpose</vt:lpstr>
      <vt:lpstr>Objectives</vt:lpstr>
      <vt:lpstr>New Mexico Web Portal Information and Enhancements</vt:lpstr>
      <vt:lpstr>New Mexico Web Portal Information and Enhancements</vt:lpstr>
      <vt:lpstr>New Mexico Web Portal Provider Search</vt:lpstr>
      <vt:lpstr>New Mexico Web Portal Provider Search</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Web Portal Application Submission Process</vt:lpstr>
      <vt:lpstr>NM Medicaid Web Portal Application Location</vt:lpstr>
      <vt:lpstr>Provider Enrollment Application Initial Screen</vt:lpstr>
      <vt:lpstr>Provider Enrollment Application Initial Screen</vt:lpstr>
      <vt:lpstr>Provider Participation Agreement (Application) </vt:lpstr>
      <vt:lpstr>Selecting the Right Application Form</vt:lpstr>
      <vt:lpstr>Provider Type &amp; Specialty List </vt:lpstr>
      <vt:lpstr>Turquoise Care Managed Care Organizations (MCOs)</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Provider Enrollment Application</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Continued for both MAD 312 and MAD 335</vt:lpstr>
      <vt:lpstr>Provider Enrollment Application</vt:lpstr>
      <vt:lpstr>Provider Enrollment Application</vt:lpstr>
      <vt:lpstr>Provider Enrollment Application </vt:lpstr>
      <vt:lpstr>Provider Enrollment Application</vt:lpstr>
      <vt:lpstr>Provider Enrollment Application</vt:lpstr>
      <vt:lpstr>Provider Enrollment Application</vt:lpstr>
      <vt:lpstr>Provider Enrollment Application Initial Screen</vt:lpstr>
      <vt:lpstr>Application Tips</vt:lpstr>
      <vt:lpstr>Provider Enrollment Applications Top Errors</vt:lpstr>
      <vt:lpstr>Provider Enrollment Applications Top Errors Continued </vt:lpstr>
      <vt:lpstr>Return to Provider </vt:lpstr>
      <vt:lpstr>Return to Provider </vt:lpstr>
      <vt:lpstr>Return to Provider</vt:lpstr>
      <vt:lpstr>Return to Provider </vt:lpstr>
      <vt:lpstr>Turn Around Document (TAD)</vt:lpstr>
      <vt:lpstr>Turn Around Document (TAD)</vt:lpstr>
      <vt:lpstr>Online Provider Update</vt:lpstr>
      <vt:lpstr>New Mexico Medicaid Web Portal Login </vt:lpstr>
      <vt:lpstr>New Mexico Medicaid Web Portal Login </vt:lpstr>
      <vt:lpstr>Provider Update   </vt:lpstr>
      <vt:lpstr>Provider Update Access Continued</vt:lpstr>
      <vt:lpstr>Provider Update Access</vt:lpstr>
      <vt:lpstr>Provider Update Access Continued</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Enrollment Workshop</dc:title>
  <dc:creator>Wilinski, Antonette</dc:creator>
  <cp:lastModifiedBy>Peter Sepich</cp:lastModifiedBy>
  <cp:revision>228</cp:revision>
  <dcterms:created xsi:type="dcterms:W3CDTF">2017-01-18T18:41:02Z</dcterms:created>
  <dcterms:modified xsi:type="dcterms:W3CDTF">2024-08-20T15:54:17Z</dcterms:modified>
</cp:coreProperties>
</file>